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82" r:id="rId7"/>
    <p:sldId id="265" r:id="rId8"/>
    <p:sldId id="281" r:id="rId9"/>
    <p:sldId id="266" r:id="rId10"/>
    <p:sldId id="267" r:id="rId11"/>
    <p:sldId id="268" r:id="rId12"/>
    <p:sldId id="271" r:id="rId13"/>
    <p:sldId id="273" r:id="rId14"/>
    <p:sldId id="269" r:id="rId15"/>
    <p:sldId id="270" r:id="rId16"/>
    <p:sldId id="274" r:id="rId17"/>
    <p:sldId id="272" r:id="rId18"/>
    <p:sldId id="275" r:id="rId19"/>
    <p:sldId id="280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Avg.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Sheet2!$B:$B</c:f>
              <c:strCache>
                <c:ptCount val="119"/>
                <c:pt idx="0">
                  <c:v>Year</c:v>
                </c:pt>
                <c:pt idx="1">
                  <c:v>1895</c:v>
                </c:pt>
                <c:pt idx="2">
                  <c:v>1896</c:v>
                </c:pt>
                <c:pt idx="3">
                  <c:v>1897</c:v>
                </c:pt>
                <c:pt idx="4">
                  <c:v>1898</c:v>
                </c:pt>
                <c:pt idx="5">
                  <c:v>1899</c:v>
                </c:pt>
                <c:pt idx="6">
                  <c:v>1900</c:v>
                </c:pt>
                <c:pt idx="7">
                  <c:v>1901</c:v>
                </c:pt>
                <c:pt idx="8">
                  <c:v>1902</c:v>
                </c:pt>
                <c:pt idx="9">
                  <c:v>1903</c:v>
                </c:pt>
                <c:pt idx="10">
                  <c:v>1904</c:v>
                </c:pt>
                <c:pt idx="11">
                  <c:v>1905</c:v>
                </c:pt>
                <c:pt idx="12">
                  <c:v>1906</c:v>
                </c:pt>
                <c:pt idx="13">
                  <c:v>1907</c:v>
                </c:pt>
                <c:pt idx="14">
                  <c:v>1908</c:v>
                </c:pt>
                <c:pt idx="15">
                  <c:v>1909</c:v>
                </c:pt>
                <c:pt idx="16">
                  <c:v>1910</c:v>
                </c:pt>
                <c:pt idx="17">
                  <c:v>1911</c:v>
                </c:pt>
                <c:pt idx="18">
                  <c:v>1912</c:v>
                </c:pt>
                <c:pt idx="19">
                  <c:v>1913</c:v>
                </c:pt>
                <c:pt idx="20">
                  <c:v>1914</c:v>
                </c:pt>
                <c:pt idx="21">
                  <c:v>1915</c:v>
                </c:pt>
                <c:pt idx="22">
                  <c:v>1916</c:v>
                </c:pt>
                <c:pt idx="23">
                  <c:v>1917</c:v>
                </c:pt>
                <c:pt idx="24">
                  <c:v>1918</c:v>
                </c:pt>
                <c:pt idx="25">
                  <c:v>1919</c:v>
                </c:pt>
                <c:pt idx="26">
                  <c:v>1920</c:v>
                </c:pt>
                <c:pt idx="27">
                  <c:v>1921</c:v>
                </c:pt>
                <c:pt idx="28">
                  <c:v>1922</c:v>
                </c:pt>
                <c:pt idx="29">
                  <c:v>1923</c:v>
                </c:pt>
                <c:pt idx="30">
                  <c:v>1924</c:v>
                </c:pt>
                <c:pt idx="31">
                  <c:v>1925</c:v>
                </c:pt>
                <c:pt idx="32">
                  <c:v>1926</c:v>
                </c:pt>
                <c:pt idx="33">
                  <c:v>1927</c:v>
                </c:pt>
                <c:pt idx="34">
                  <c:v>1928</c:v>
                </c:pt>
                <c:pt idx="35">
                  <c:v>1929</c:v>
                </c:pt>
                <c:pt idx="36">
                  <c:v>1930</c:v>
                </c:pt>
                <c:pt idx="37">
                  <c:v>1931</c:v>
                </c:pt>
                <c:pt idx="38">
                  <c:v>1932</c:v>
                </c:pt>
                <c:pt idx="39">
                  <c:v>1933</c:v>
                </c:pt>
                <c:pt idx="40">
                  <c:v>1934</c:v>
                </c:pt>
                <c:pt idx="41">
                  <c:v>1935</c:v>
                </c:pt>
                <c:pt idx="42">
                  <c:v>1936</c:v>
                </c:pt>
                <c:pt idx="43">
                  <c:v>1937</c:v>
                </c:pt>
                <c:pt idx="44">
                  <c:v>1938</c:v>
                </c:pt>
                <c:pt idx="45">
                  <c:v>1939</c:v>
                </c:pt>
                <c:pt idx="46">
                  <c:v>1940</c:v>
                </c:pt>
                <c:pt idx="47">
                  <c:v>1941</c:v>
                </c:pt>
                <c:pt idx="48">
                  <c:v>1942</c:v>
                </c:pt>
                <c:pt idx="49">
                  <c:v>1943</c:v>
                </c:pt>
                <c:pt idx="50">
                  <c:v>1944</c:v>
                </c:pt>
                <c:pt idx="51">
                  <c:v>1945</c:v>
                </c:pt>
                <c:pt idx="52">
                  <c:v>1946</c:v>
                </c:pt>
                <c:pt idx="53">
                  <c:v>1947</c:v>
                </c:pt>
                <c:pt idx="54">
                  <c:v>1948</c:v>
                </c:pt>
                <c:pt idx="55">
                  <c:v>1949</c:v>
                </c:pt>
                <c:pt idx="56">
                  <c:v>1950</c:v>
                </c:pt>
                <c:pt idx="57">
                  <c:v>1951</c:v>
                </c:pt>
                <c:pt idx="58">
                  <c:v>1952</c:v>
                </c:pt>
                <c:pt idx="59">
                  <c:v>1953</c:v>
                </c:pt>
                <c:pt idx="60">
                  <c:v>1954</c:v>
                </c:pt>
                <c:pt idx="61">
                  <c:v>1955</c:v>
                </c:pt>
                <c:pt idx="62">
                  <c:v>1956</c:v>
                </c:pt>
                <c:pt idx="63">
                  <c:v>1957</c:v>
                </c:pt>
                <c:pt idx="64">
                  <c:v>1958</c:v>
                </c:pt>
                <c:pt idx="65">
                  <c:v>1959</c:v>
                </c:pt>
                <c:pt idx="66">
                  <c:v>1960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1964</c:v>
                </c:pt>
                <c:pt idx="71">
                  <c:v>1965</c:v>
                </c:pt>
                <c:pt idx="72">
                  <c:v>1966</c:v>
                </c:pt>
                <c:pt idx="73">
                  <c:v>1967</c:v>
                </c:pt>
                <c:pt idx="74">
                  <c:v>1968</c:v>
                </c:pt>
                <c:pt idx="75">
                  <c:v>1969</c:v>
                </c:pt>
                <c:pt idx="76">
                  <c:v>1970</c:v>
                </c:pt>
                <c:pt idx="77">
                  <c:v>1971</c:v>
                </c:pt>
                <c:pt idx="78">
                  <c:v>1972</c:v>
                </c:pt>
                <c:pt idx="79">
                  <c:v>1973</c:v>
                </c:pt>
                <c:pt idx="80">
                  <c:v>1974</c:v>
                </c:pt>
                <c:pt idx="81">
                  <c:v>1975</c:v>
                </c:pt>
                <c:pt idx="82">
                  <c:v>1976</c:v>
                </c:pt>
                <c:pt idx="83">
                  <c:v>1977</c:v>
                </c:pt>
                <c:pt idx="84">
                  <c:v>1978</c:v>
                </c:pt>
                <c:pt idx="85">
                  <c:v>1979</c:v>
                </c:pt>
                <c:pt idx="86">
                  <c:v>1980</c:v>
                </c:pt>
                <c:pt idx="87">
                  <c:v>1981</c:v>
                </c:pt>
                <c:pt idx="88">
                  <c:v>1982</c:v>
                </c:pt>
                <c:pt idx="89">
                  <c:v>1983</c:v>
                </c:pt>
                <c:pt idx="90">
                  <c:v>1984</c:v>
                </c:pt>
                <c:pt idx="91">
                  <c:v>1985</c:v>
                </c:pt>
                <c:pt idx="92">
                  <c:v>1986</c:v>
                </c:pt>
                <c:pt idx="93">
                  <c:v>1987</c:v>
                </c:pt>
                <c:pt idx="94">
                  <c:v>1988</c:v>
                </c:pt>
                <c:pt idx="95">
                  <c:v>1989</c:v>
                </c:pt>
                <c:pt idx="96">
                  <c:v>1990</c:v>
                </c:pt>
                <c:pt idx="97">
                  <c:v>1991</c:v>
                </c:pt>
                <c:pt idx="98">
                  <c:v>1992</c:v>
                </c:pt>
                <c:pt idx="99">
                  <c:v>1993</c:v>
                </c:pt>
                <c:pt idx="100">
                  <c:v>1994</c:v>
                </c:pt>
                <c:pt idx="101">
                  <c:v>1995</c:v>
                </c:pt>
                <c:pt idx="102">
                  <c:v>1996</c:v>
                </c:pt>
                <c:pt idx="103">
                  <c:v>1997</c:v>
                </c:pt>
                <c:pt idx="104">
                  <c:v>1998</c:v>
                </c:pt>
                <c:pt idx="105">
                  <c:v>1999</c:v>
                </c:pt>
                <c:pt idx="106">
                  <c:v>2000</c:v>
                </c:pt>
                <c:pt idx="107">
                  <c:v>2001</c:v>
                </c:pt>
                <c:pt idx="108">
                  <c:v>2002</c:v>
                </c:pt>
                <c:pt idx="109">
                  <c:v>2003</c:v>
                </c:pt>
                <c:pt idx="110">
                  <c:v>2004</c:v>
                </c:pt>
                <c:pt idx="111">
                  <c:v>2005</c:v>
                </c:pt>
                <c:pt idx="112">
                  <c:v>2006</c:v>
                </c:pt>
                <c:pt idx="113">
                  <c:v>2007</c:v>
                </c:pt>
                <c:pt idx="114">
                  <c:v>2008</c:v>
                </c:pt>
                <c:pt idx="115">
                  <c:v>2009</c:v>
                </c:pt>
                <c:pt idx="116">
                  <c:v>2010</c:v>
                </c:pt>
                <c:pt idx="117">
                  <c:v>2011</c:v>
                </c:pt>
                <c:pt idx="118">
                  <c:v>2012</c:v>
                </c:pt>
              </c:strCache>
            </c:strRef>
          </c:cat>
          <c:val>
            <c:numRef>
              <c:f>Sheet2!$C$2:$C$119</c:f>
              <c:numCache>
                <c:formatCode>General</c:formatCode>
                <c:ptCount val="118"/>
                <c:pt idx="0">
                  <c:v>50.5</c:v>
                </c:pt>
                <c:pt idx="1">
                  <c:v>52.6</c:v>
                </c:pt>
                <c:pt idx="2">
                  <c:v>52.5</c:v>
                </c:pt>
                <c:pt idx="3">
                  <c:v>52.9</c:v>
                </c:pt>
                <c:pt idx="4">
                  <c:v>52</c:v>
                </c:pt>
                <c:pt idx="5">
                  <c:v>53.3</c:v>
                </c:pt>
                <c:pt idx="6">
                  <c:v>51</c:v>
                </c:pt>
                <c:pt idx="7">
                  <c:v>51.8</c:v>
                </c:pt>
                <c:pt idx="8">
                  <c:v>51.2</c:v>
                </c:pt>
                <c:pt idx="9">
                  <c:v>50.4</c:v>
                </c:pt>
                <c:pt idx="10">
                  <c:v>51.3</c:v>
                </c:pt>
                <c:pt idx="11">
                  <c:v>53</c:v>
                </c:pt>
                <c:pt idx="12">
                  <c:v>51.1</c:v>
                </c:pt>
                <c:pt idx="13">
                  <c:v>52.5</c:v>
                </c:pt>
                <c:pt idx="14">
                  <c:v>51.9</c:v>
                </c:pt>
                <c:pt idx="15">
                  <c:v>51.3</c:v>
                </c:pt>
                <c:pt idx="16">
                  <c:v>53.5</c:v>
                </c:pt>
                <c:pt idx="17">
                  <c:v>50.7</c:v>
                </c:pt>
                <c:pt idx="18">
                  <c:v>53.1</c:v>
                </c:pt>
                <c:pt idx="19">
                  <c:v>51.2</c:v>
                </c:pt>
                <c:pt idx="20">
                  <c:v>51.7</c:v>
                </c:pt>
                <c:pt idx="21">
                  <c:v>51.5</c:v>
                </c:pt>
                <c:pt idx="22">
                  <c:v>49</c:v>
                </c:pt>
                <c:pt idx="23">
                  <c:v>52</c:v>
                </c:pt>
                <c:pt idx="24">
                  <c:v>53</c:v>
                </c:pt>
                <c:pt idx="25">
                  <c:v>50.8</c:v>
                </c:pt>
                <c:pt idx="26">
                  <c:v>54.6</c:v>
                </c:pt>
                <c:pt idx="27">
                  <c:v>52.9</c:v>
                </c:pt>
                <c:pt idx="28">
                  <c:v>51.8</c:v>
                </c:pt>
                <c:pt idx="29">
                  <c:v>49.7</c:v>
                </c:pt>
                <c:pt idx="30">
                  <c:v>51.9</c:v>
                </c:pt>
                <c:pt idx="31">
                  <c:v>50.6</c:v>
                </c:pt>
                <c:pt idx="32">
                  <c:v>52.7</c:v>
                </c:pt>
                <c:pt idx="33">
                  <c:v>51.3</c:v>
                </c:pt>
                <c:pt idx="34">
                  <c:v>51.7</c:v>
                </c:pt>
                <c:pt idx="35">
                  <c:v>52.2</c:v>
                </c:pt>
                <c:pt idx="36">
                  <c:v>53.6</c:v>
                </c:pt>
                <c:pt idx="37">
                  <c:v>53</c:v>
                </c:pt>
                <c:pt idx="38">
                  <c:v>53.3</c:v>
                </c:pt>
                <c:pt idx="39">
                  <c:v>52.4</c:v>
                </c:pt>
                <c:pt idx="40">
                  <c:v>52</c:v>
                </c:pt>
                <c:pt idx="41">
                  <c:v>52.3</c:v>
                </c:pt>
                <c:pt idx="42">
                  <c:v>51.8</c:v>
                </c:pt>
                <c:pt idx="43">
                  <c:v>53.4</c:v>
                </c:pt>
                <c:pt idx="44">
                  <c:v>53.5</c:v>
                </c:pt>
                <c:pt idx="45">
                  <c:v>50.4</c:v>
                </c:pt>
                <c:pt idx="46">
                  <c:v>52.6</c:v>
                </c:pt>
                <c:pt idx="47">
                  <c:v>52.2</c:v>
                </c:pt>
                <c:pt idx="48">
                  <c:v>51.8</c:v>
                </c:pt>
                <c:pt idx="49">
                  <c:v>52.2</c:v>
                </c:pt>
                <c:pt idx="50">
                  <c:v>52.2</c:v>
                </c:pt>
                <c:pt idx="51">
                  <c:v>53.6</c:v>
                </c:pt>
                <c:pt idx="52">
                  <c:v>51.7</c:v>
                </c:pt>
                <c:pt idx="53">
                  <c:v>52.5</c:v>
                </c:pt>
                <c:pt idx="54">
                  <c:v>54.2</c:v>
                </c:pt>
                <c:pt idx="55">
                  <c:v>51.8</c:v>
                </c:pt>
                <c:pt idx="56">
                  <c:v>52.1</c:v>
                </c:pt>
                <c:pt idx="57">
                  <c:v>52.9</c:v>
                </c:pt>
                <c:pt idx="58">
                  <c:v>53.4</c:v>
                </c:pt>
                <c:pt idx="59">
                  <c:v>52.4</c:v>
                </c:pt>
                <c:pt idx="60">
                  <c:v>52.2</c:v>
                </c:pt>
                <c:pt idx="61">
                  <c:v>52.1</c:v>
                </c:pt>
                <c:pt idx="62">
                  <c:v>52.8</c:v>
                </c:pt>
                <c:pt idx="63">
                  <c:v>49.6</c:v>
                </c:pt>
                <c:pt idx="64">
                  <c:v>52.7</c:v>
                </c:pt>
                <c:pt idx="65">
                  <c:v>50.3</c:v>
                </c:pt>
                <c:pt idx="66">
                  <c:v>51.4</c:v>
                </c:pt>
                <c:pt idx="67">
                  <c:v>50.9</c:v>
                </c:pt>
                <c:pt idx="68">
                  <c:v>49.7</c:v>
                </c:pt>
                <c:pt idx="69">
                  <c:v>51.8</c:v>
                </c:pt>
                <c:pt idx="70">
                  <c:v>52</c:v>
                </c:pt>
                <c:pt idx="71">
                  <c:v>50.4</c:v>
                </c:pt>
                <c:pt idx="72">
                  <c:v>50.8</c:v>
                </c:pt>
                <c:pt idx="73">
                  <c:v>50.6</c:v>
                </c:pt>
                <c:pt idx="74">
                  <c:v>50.6</c:v>
                </c:pt>
                <c:pt idx="75">
                  <c:v>52.1</c:v>
                </c:pt>
                <c:pt idx="76">
                  <c:v>51.9</c:v>
                </c:pt>
                <c:pt idx="77">
                  <c:v>51.2</c:v>
                </c:pt>
                <c:pt idx="78">
                  <c:v>53.1</c:v>
                </c:pt>
                <c:pt idx="79">
                  <c:v>52.3</c:v>
                </c:pt>
                <c:pt idx="80">
                  <c:v>52.6</c:v>
                </c:pt>
                <c:pt idx="81">
                  <c:v>50.1</c:v>
                </c:pt>
                <c:pt idx="82">
                  <c:v>51.3</c:v>
                </c:pt>
                <c:pt idx="83">
                  <c:v>50.2</c:v>
                </c:pt>
                <c:pt idx="84">
                  <c:v>50.5</c:v>
                </c:pt>
                <c:pt idx="85">
                  <c:v>50.6</c:v>
                </c:pt>
                <c:pt idx="86">
                  <c:v>50.1</c:v>
                </c:pt>
                <c:pt idx="87">
                  <c:v>51.8</c:v>
                </c:pt>
                <c:pt idx="88">
                  <c:v>51.3</c:v>
                </c:pt>
                <c:pt idx="89">
                  <c:v>51.8</c:v>
                </c:pt>
                <c:pt idx="90">
                  <c:v>51.9</c:v>
                </c:pt>
                <c:pt idx="91">
                  <c:v>52.7</c:v>
                </c:pt>
                <c:pt idx="92">
                  <c:v>52.5</c:v>
                </c:pt>
                <c:pt idx="93">
                  <c:v>51.1</c:v>
                </c:pt>
                <c:pt idx="94">
                  <c:v>50.9</c:v>
                </c:pt>
                <c:pt idx="95">
                  <c:v>53.9</c:v>
                </c:pt>
                <c:pt idx="96">
                  <c:v>53.7</c:v>
                </c:pt>
                <c:pt idx="97">
                  <c:v>51.1</c:v>
                </c:pt>
                <c:pt idx="98">
                  <c:v>51.8</c:v>
                </c:pt>
                <c:pt idx="99">
                  <c:v>51.8</c:v>
                </c:pt>
                <c:pt idx="100">
                  <c:v>51.5</c:v>
                </c:pt>
                <c:pt idx="101">
                  <c:v>50.6</c:v>
                </c:pt>
                <c:pt idx="102">
                  <c:v>50.7</c:v>
                </c:pt>
                <c:pt idx="103">
                  <c:v>54</c:v>
                </c:pt>
                <c:pt idx="104">
                  <c:v>52.8</c:v>
                </c:pt>
                <c:pt idx="105">
                  <c:v>51.6</c:v>
                </c:pt>
                <c:pt idx="106">
                  <c:v>52.6</c:v>
                </c:pt>
                <c:pt idx="107">
                  <c:v>53.2</c:v>
                </c:pt>
                <c:pt idx="108">
                  <c:v>51.5</c:v>
                </c:pt>
                <c:pt idx="109">
                  <c:v>52.6</c:v>
                </c:pt>
                <c:pt idx="110">
                  <c:v>52.6</c:v>
                </c:pt>
                <c:pt idx="111">
                  <c:v>52.9</c:v>
                </c:pt>
                <c:pt idx="112">
                  <c:v>53.2</c:v>
                </c:pt>
                <c:pt idx="113">
                  <c:v>51.7</c:v>
                </c:pt>
                <c:pt idx="114">
                  <c:v>51.5</c:v>
                </c:pt>
                <c:pt idx="115">
                  <c:v>51.7</c:v>
                </c:pt>
                <c:pt idx="116">
                  <c:v>53.3</c:v>
                </c:pt>
                <c:pt idx="117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356368"/>
        <c:axId val="192295936"/>
      </c:lineChart>
      <c:catAx>
        <c:axId val="2253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95936"/>
        <c:crosses val="autoZero"/>
        <c:auto val="1"/>
        <c:lblAlgn val="ctr"/>
        <c:lblOffset val="100"/>
        <c:noMultiLvlLbl val="0"/>
      </c:catAx>
      <c:valAx>
        <c:axId val="19229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3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forward val="2"/>
            <c:dispRSqr val="0"/>
            <c:dispEq val="0"/>
          </c:trendline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Sheet1!$B:$B</c:f>
              <c:strCache>
                <c:ptCount val="119"/>
                <c:pt idx="0">
                  <c:v>Year</c:v>
                </c:pt>
                <c:pt idx="1">
                  <c:v>1895</c:v>
                </c:pt>
                <c:pt idx="2">
                  <c:v>1896</c:v>
                </c:pt>
                <c:pt idx="3">
                  <c:v>1897</c:v>
                </c:pt>
                <c:pt idx="4">
                  <c:v>1898</c:v>
                </c:pt>
                <c:pt idx="5">
                  <c:v>1899</c:v>
                </c:pt>
                <c:pt idx="6">
                  <c:v>1900</c:v>
                </c:pt>
                <c:pt idx="7">
                  <c:v>1901</c:v>
                </c:pt>
                <c:pt idx="8">
                  <c:v>1902</c:v>
                </c:pt>
                <c:pt idx="9">
                  <c:v>1903</c:v>
                </c:pt>
                <c:pt idx="10">
                  <c:v>1904</c:v>
                </c:pt>
                <c:pt idx="11">
                  <c:v>1905</c:v>
                </c:pt>
                <c:pt idx="12">
                  <c:v>1906</c:v>
                </c:pt>
                <c:pt idx="13">
                  <c:v>1907</c:v>
                </c:pt>
                <c:pt idx="14">
                  <c:v>1908</c:v>
                </c:pt>
                <c:pt idx="15">
                  <c:v>1909</c:v>
                </c:pt>
                <c:pt idx="16">
                  <c:v>1910</c:v>
                </c:pt>
                <c:pt idx="17">
                  <c:v>1911</c:v>
                </c:pt>
                <c:pt idx="18">
                  <c:v>1912</c:v>
                </c:pt>
                <c:pt idx="19">
                  <c:v>1913</c:v>
                </c:pt>
                <c:pt idx="20">
                  <c:v>1914</c:v>
                </c:pt>
                <c:pt idx="21">
                  <c:v>1915</c:v>
                </c:pt>
                <c:pt idx="22">
                  <c:v>1916</c:v>
                </c:pt>
                <c:pt idx="23">
                  <c:v>1917</c:v>
                </c:pt>
                <c:pt idx="24">
                  <c:v>1918</c:v>
                </c:pt>
                <c:pt idx="25">
                  <c:v>1919</c:v>
                </c:pt>
                <c:pt idx="26">
                  <c:v>1920</c:v>
                </c:pt>
                <c:pt idx="27">
                  <c:v>1921</c:v>
                </c:pt>
                <c:pt idx="28">
                  <c:v>1922</c:v>
                </c:pt>
                <c:pt idx="29">
                  <c:v>1923</c:v>
                </c:pt>
                <c:pt idx="30">
                  <c:v>1924</c:v>
                </c:pt>
                <c:pt idx="31">
                  <c:v>1925</c:v>
                </c:pt>
                <c:pt idx="32">
                  <c:v>1926</c:v>
                </c:pt>
                <c:pt idx="33">
                  <c:v>1927</c:v>
                </c:pt>
                <c:pt idx="34">
                  <c:v>1928</c:v>
                </c:pt>
                <c:pt idx="35">
                  <c:v>1929</c:v>
                </c:pt>
                <c:pt idx="36">
                  <c:v>1930</c:v>
                </c:pt>
                <c:pt idx="37">
                  <c:v>1931</c:v>
                </c:pt>
                <c:pt idx="38">
                  <c:v>1932</c:v>
                </c:pt>
                <c:pt idx="39">
                  <c:v>1933</c:v>
                </c:pt>
                <c:pt idx="40">
                  <c:v>1934</c:v>
                </c:pt>
                <c:pt idx="41">
                  <c:v>1935</c:v>
                </c:pt>
                <c:pt idx="42">
                  <c:v>1936</c:v>
                </c:pt>
                <c:pt idx="43">
                  <c:v>1937</c:v>
                </c:pt>
                <c:pt idx="44">
                  <c:v>1938</c:v>
                </c:pt>
                <c:pt idx="45">
                  <c:v>1939</c:v>
                </c:pt>
                <c:pt idx="46">
                  <c:v>1940</c:v>
                </c:pt>
                <c:pt idx="47">
                  <c:v>1941</c:v>
                </c:pt>
                <c:pt idx="48">
                  <c:v>1942</c:v>
                </c:pt>
                <c:pt idx="49">
                  <c:v>1943</c:v>
                </c:pt>
                <c:pt idx="50">
                  <c:v>1944</c:v>
                </c:pt>
                <c:pt idx="51">
                  <c:v>1945</c:v>
                </c:pt>
                <c:pt idx="52">
                  <c:v>1946</c:v>
                </c:pt>
                <c:pt idx="53">
                  <c:v>1947</c:v>
                </c:pt>
                <c:pt idx="54">
                  <c:v>1948</c:v>
                </c:pt>
                <c:pt idx="55">
                  <c:v>1949</c:v>
                </c:pt>
                <c:pt idx="56">
                  <c:v>1950</c:v>
                </c:pt>
                <c:pt idx="57">
                  <c:v>1951</c:v>
                </c:pt>
                <c:pt idx="58">
                  <c:v>1952</c:v>
                </c:pt>
                <c:pt idx="59">
                  <c:v>1953</c:v>
                </c:pt>
                <c:pt idx="60">
                  <c:v>1954</c:v>
                </c:pt>
                <c:pt idx="61">
                  <c:v>1955</c:v>
                </c:pt>
                <c:pt idx="62">
                  <c:v>1956</c:v>
                </c:pt>
                <c:pt idx="63">
                  <c:v>1957</c:v>
                </c:pt>
                <c:pt idx="64">
                  <c:v>1958</c:v>
                </c:pt>
                <c:pt idx="65">
                  <c:v>1959</c:v>
                </c:pt>
                <c:pt idx="66">
                  <c:v>1960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1964</c:v>
                </c:pt>
                <c:pt idx="71">
                  <c:v>1965</c:v>
                </c:pt>
                <c:pt idx="72">
                  <c:v>1966</c:v>
                </c:pt>
                <c:pt idx="73">
                  <c:v>1967</c:v>
                </c:pt>
                <c:pt idx="74">
                  <c:v>1968</c:v>
                </c:pt>
                <c:pt idx="75">
                  <c:v>1969</c:v>
                </c:pt>
                <c:pt idx="76">
                  <c:v>1970</c:v>
                </c:pt>
                <c:pt idx="77">
                  <c:v>1971</c:v>
                </c:pt>
                <c:pt idx="78">
                  <c:v>1972</c:v>
                </c:pt>
                <c:pt idx="79">
                  <c:v>1973</c:v>
                </c:pt>
                <c:pt idx="80">
                  <c:v>1974</c:v>
                </c:pt>
                <c:pt idx="81">
                  <c:v>1975</c:v>
                </c:pt>
                <c:pt idx="82">
                  <c:v>1976</c:v>
                </c:pt>
                <c:pt idx="83">
                  <c:v>1977</c:v>
                </c:pt>
                <c:pt idx="84">
                  <c:v>1978</c:v>
                </c:pt>
                <c:pt idx="85">
                  <c:v>1979</c:v>
                </c:pt>
                <c:pt idx="86">
                  <c:v>1980</c:v>
                </c:pt>
                <c:pt idx="87">
                  <c:v>1981</c:v>
                </c:pt>
                <c:pt idx="88">
                  <c:v>1982</c:v>
                </c:pt>
                <c:pt idx="89">
                  <c:v>1983</c:v>
                </c:pt>
                <c:pt idx="90">
                  <c:v>1984</c:v>
                </c:pt>
                <c:pt idx="91">
                  <c:v>1985</c:v>
                </c:pt>
                <c:pt idx="92">
                  <c:v>1986</c:v>
                </c:pt>
                <c:pt idx="93">
                  <c:v>1987</c:v>
                </c:pt>
                <c:pt idx="94">
                  <c:v>1988</c:v>
                </c:pt>
                <c:pt idx="95">
                  <c:v>1989</c:v>
                </c:pt>
                <c:pt idx="96">
                  <c:v>1990</c:v>
                </c:pt>
                <c:pt idx="97">
                  <c:v>1991</c:v>
                </c:pt>
                <c:pt idx="98">
                  <c:v>1992</c:v>
                </c:pt>
                <c:pt idx="99">
                  <c:v>1993</c:v>
                </c:pt>
                <c:pt idx="100">
                  <c:v>1994</c:v>
                </c:pt>
                <c:pt idx="101">
                  <c:v>1995</c:v>
                </c:pt>
                <c:pt idx="102">
                  <c:v>1996</c:v>
                </c:pt>
                <c:pt idx="103">
                  <c:v>1997</c:v>
                </c:pt>
                <c:pt idx="104">
                  <c:v>1998</c:v>
                </c:pt>
                <c:pt idx="105">
                  <c:v>1999</c:v>
                </c:pt>
                <c:pt idx="106">
                  <c:v>2000</c:v>
                </c:pt>
                <c:pt idx="107">
                  <c:v>2001</c:v>
                </c:pt>
                <c:pt idx="108">
                  <c:v>2002</c:v>
                </c:pt>
                <c:pt idx="109">
                  <c:v>2003</c:v>
                </c:pt>
                <c:pt idx="110">
                  <c:v>2004</c:v>
                </c:pt>
                <c:pt idx="111">
                  <c:v>2005</c:v>
                </c:pt>
                <c:pt idx="112">
                  <c:v>2006</c:v>
                </c:pt>
                <c:pt idx="113">
                  <c:v>2007</c:v>
                </c:pt>
                <c:pt idx="114">
                  <c:v>2008</c:v>
                </c:pt>
                <c:pt idx="115">
                  <c:v>2009</c:v>
                </c:pt>
                <c:pt idx="116">
                  <c:v>2010</c:v>
                </c:pt>
                <c:pt idx="117">
                  <c:v>2011</c:v>
                </c:pt>
                <c:pt idx="118">
                  <c:v>2012</c:v>
                </c:pt>
              </c:strCache>
            </c:strRef>
          </c:cat>
          <c:val>
            <c:numRef>
              <c:f>Sheet1!$C$2:$C$119</c:f>
              <c:numCache>
                <c:formatCode>General</c:formatCode>
                <c:ptCount val="118"/>
                <c:pt idx="0">
                  <c:v>33.229999999999997</c:v>
                </c:pt>
                <c:pt idx="1">
                  <c:v>44.03</c:v>
                </c:pt>
                <c:pt idx="2">
                  <c:v>42.22</c:v>
                </c:pt>
                <c:pt idx="3">
                  <c:v>48.1</c:v>
                </c:pt>
                <c:pt idx="4">
                  <c:v>42.92</c:v>
                </c:pt>
                <c:pt idx="5">
                  <c:v>39.32</c:v>
                </c:pt>
                <c:pt idx="6">
                  <c:v>46.25</c:v>
                </c:pt>
                <c:pt idx="7">
                  <c:v>43.21</c:v>
                </c:pt>
                <c:pt idx="8">
                  <c:v>41.24</c:v>
                </c:pt>
                <c:pt idx="9">
                  <c:v>33.78</c:v>
                </c:pt>
                <c:pt idx="10">
                  <c:v>44.84</c:v>
                </c:pt>
                <c:pt idx="11">
                  <c:v>44.78</c:v>
                </c:pt>
                <c:pt idx="12">
                  <c:v>52.83</c:v>
                </c:pt>
                <c:pt idx="13">
                  <c:v>41.62</c:v>
                </c:pt>
                <c:pt idx="14">
                  <c:v>42.65</c:v>
                </c:pt>
                <c:pt idx="15">
                  <c:v>39.83</c:v>
                </c:pt>
                <c:pt idx="16">
                  <c:v>47.29</c:v>
                </c:pt>
                <c:pt idx="17">
                  <c:v>43.71</c:v>
                </c:pt>
                <c:pt idx="18">
                  <c:v>48.87</c:v>
                </c:pt>
                <c:pt idx="19">
                  <c:v>40.229999999999997</c:v>
                </c:pt>
                <c:pt idx="20">
                  <c:v>44.63</c:v>
                </c:pt>
                <c:pt idx="21">
                  <c:v>46.04</c:v>
                </c:pt>
                <c:pt idx="22">
                  <c:v>44.63</c:v>
                </c:pt>
                <c:pt idx="23">
                  <c:v>45.79</c:v>
                </c:pt>
                <c:pt idx="24">
                  <c:v>48.4</c:v>
                </c:pt>
                <c:pt idx="25">
                  <c:v>42.51</c:v>
                </c:pt>
                <c:pt idx="26">
                  <c:v>45.84</c:v>
                </c:pt>
                <c:pt idx="27">
                  <c:v>41.81</c:v>
                </c:pt>
                <c:pt idx="28">
                  <c:v>45.61</c:v>
                </c:pt>
                <c:pt idx="29">
                  <c:v>47.65</c:v>
                </c:pt>
                <c:pt idx="30">
                  <c:v>41.13</c:v>
                </c:pt>
                <c:pt idx="31">
                  <c:v>50.08</c:v>
                </c:pt>
                <c:pt idx="32">
                  <c:v>49.74</c:v>
                </c:pt>
                <c:pt idx="33">
                  <c:v>43.69</c:v>
                </c:pt>
                <c:pt idx="34">
                  <c:v>47.22</c:v>
                </c:pt>
                <c:pt idx="35">
                  <c:v>25.74</c:v>
                </c:pt>
                <c:pt idx="36">
                  <c:v>42.36</c:v>
                </c:pt>
                <c:pt idx="37">
                  <c:v>44.92</c:v>
                </c:pt>
                <c:pt idx="38">
                  <c:v>48.95</c:v>
                </c:pt>
                <c:pt idx="39">
                  <c:v>39.11</c:v>
                </c:pt>
                <c:pt idx="40">
                  <c:v>52.07</c:v>
                </c:pt>
                <c:pt idx="41">
                  <c:v>43.65</c:v>
                </c:pt>
                <c:pt idx="42">
                  <c:v>50.05</c:v>
                </c:pt>
                <c:pt idx="43">
                  <c:v>43.49</c:v>
                </c:pt>
                <c:pt idx="44">
                  <c:v>43.14</c:v>
                </c:pt>
                <c:pt idx="45">
                  <c:v>44.34</c:v>
                </c:pt>
                <c:pt idx="46">
                  <c:v>36.25</c:v>
                </c:pt>
                <c:pt idx="47">
                  <c:v>48.77</c:v>
                </c:pt>
                <c:pt idx="48">
                  <c:v>40.369999999999997</c:v>
                </c:pt>
                <c:pt idx="49">
                  <c:v>44.65</c:v>
                </c:pt>
                <c:pt idx="50">
                  <c:v>49.9</c:v>
                </c:pt>
                <c:pt idx="51">
                  <c:v>36.9</c:v>
                </c:pt>
                <c:pt idx="52">
                  <c:v>37.24</c:v>
                </c:pt>
                <c:pt idx="53">
                  <c:v>50.89</c:v>
                </c:pt>
                <c:pt idx="54">
                  <c:v>45.1</c:v>
                </c:pt>
                <c:pt idx="55">
                  <c:v>52.16</c:v>
                </c:pt>
                <c:pt idx="56">
                  <c:v>47.21</c:v>
                </c:pt>
                <c:pt idx="57">
                  <c:v>42.39</c:v>
                </c:pt>
                <c:pt idx="58">
                  <c:v>36.44</c:v>
                </c:pt>
                <c:pt idx="59">
                  <c:v>47.33</c:v>
                </c:pt>
                <c:pt idx="60">
                  <c:v>40.47</c:v>
                </c:pt>
                <c:pt idx="61">
                  <c:v>52.12</c:v>
                </c:pt>
                <c:pt idx="62">
                  <c:v>41.97</c:v>
                </c:pt>
                <c:pt idx="63">
                  <c:v>45.8</c:v>
                </c:pt>
                <c:pt idx="64">
                  <c:v>39.58</c:v>
                </c:pt>
                <c:pt idx="65">
                  <c:v>38.9</c:v>
                </c:pt>
                <c:pt idx="66">
                  <c:v>48.62</c:v>
                </c:pt>
                <c:pt idx="67">
                  <c:v>44.49</c:v>
                </c:pt>
                <c:pt idx="68">
                  <c:v>37.130000000000003</c:v>
                </c:pt>
                <c:pt idx="69">
                  <c:v>39.840000000000003</c:v>
                </c:pt>
                <c:pt idx="70">
                  <c:v>35.29</c:v>
                </c:pt>
                <c:pt idx="71">
                  <c:v>38.880000000000003</c:v>
                </c:pt>
                <c:pt idx="72">
                  <c:v>45</c:v>
                </c:pt>
                <c:pt idx="73">
                  <c:v>38.86</c:v>
                </c:pt>
                <c:pt idx="74">
                  <c:v>38.159999999999997</c:v>
                </c:pt>
                <c:pt idx="75">
                  <c:v>41.74</c:v>
                </c:pt>
                <c:pt idx="76">
                  <c:v>42.76</c:v>
                </c:pt>
                <c:pt idx="77">
                  <c:v>54.41</c:v>
                </c:pt>
                <c:pt idx="78">
                  <c:v>45.92</c:v>
                </c:pt>
                <c:pt idx="79">
                  <c:v>46.21</c:v>
                </c:pt>
                <c:pt idx="80">
                  <c:v>50.31</c:v>
                </c:pt>
                <c:pt idx="81">
                  <c:v>41.08</c:v>
                </c:pt>
                <c:pt idx="82">
                  <c:v>41.33</c:v>
                </c:pt>
                <c:pt idx="83">
                  <c:v>47.27</c:v>
                </c:pt>
                <c:pt idx="84">
                  <c:v>52.02</c:v>
                </c:pt>
                <c:pt idx="85">
                  <c:v>43.99</c:v>
                </c:pt>
                <c:pt idx="86">
                  <c:v>41.73</c:v>
                </c:pt>
                <c:pt idx="87">
                  <c:v>43.49</c:v>
                </c:pt>
                <c:pt idx="88">
                  <c:v>43.7</c:v>
                </c:pt>
                <c:pt idx="89">
                  <c:v>45.8</c:v>
                </c:pt>
                <c:pt idx="90">
                  <c:v>45.36</c:v>
                </c:pt>
                <c:pt idx="91">
                  <c:v>42.8</c:v>
                </c:pt>
                <c:pt idx="92">
                  <c:v>38.880000000000003</c:v>
                </c:pt>
                <c:pt idx="93">
                  <c:v>35.409999999999997</c:v>
                </c:pt>
                <c:pt idx="94">
                  <c:v>53.82</c:v>
                </c:pt>
                <c:pt idx="95">
                  <c:v>49.48</c:v>
                </c:pt>
                <c:pt idx="96">
                  <c:v>41.82</c:v>
                </c:pt>
                <c:pt idx="97">
                  <c:v>41.98</c:v>
                </c:pt>
                <c:pt idx="98">
                  <c:v>44.8</c:v>
                </c:pt>
                <c:pt idx="99">
                  <c:v>50.09</c:v>
                </c:pt>
                <c:pt idx="100">
                  <c:v>43.91</c:v>
                </c:pt>
                <c:pt idx="101">
                  <c:v>60.3</c:v>
                </c:pt>
                <c:pt idx="102">
                  <c:v>41.84</c:v>
                </c:pt>
                <c:pt idx="103">
                  <c:v>45.82</c:v>
                </c:pt>
                <c:pt idx="104">
                  <c:v>39.090000000000003</c:v>
                </c:pt>
                <c:pt idx="105">
                  <c:v>43.54</c:v>
                </c:pt>
                <c:pt idx="106">
                  <c:v>40.659999999999997</c:v>
                </c:pt>
                <c:pt idx="107">
                  <c:v>49.36</c:v>
                </c:pt>
                <c:pt idx="108">
                  <c:v>60.35</c:v>
                </c:pt>
                <c:pt idx="109">
                  <c:v>54.74</c:v>
                </c:pt>
                <c:pt idx="110">
                  <c:v>43.48</c:v>
                </c:pt>
                <c:pt idx="111">
                  <c:v>44.9</c:v>
                </c:pt>
                <c:pt idx="112">
                  <c:v>44.21</c:v>
                </c:pt>
                <c:pt idx="113">
                  <c:v>47.2</c:v>
                </c:pt>
                <c:pt idx="114">
                  <c:v>47.24</c:v>
                </c:pt>
                <c:pt idx="115">
                  <c:v>43.03</c:v>
                </c:pt>
                <c:pt idx="116">
                  <c:v>54.11</c:v>
                </c:pt>
                <c:pt idx="117">
                  <c:v>44.74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297504"/>
        <c:axId val="192297896"/>
      </c:lineChart>
      <c:catAx>
        <c:axId val="1922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97896"/>
        <c:crosses val="autoZero"/>
        <c:auto val="1"/>
        <c:lblAlgn val="ctr"/>
        <c:lblOffset val="100"/>
        <c:noMultiLvlLbl val="0"/>
      </c:catAx>
      <c:valAx>
        <c:axId val="19229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9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Sheet3!$B:$B</c:f>
              <c:strCache>
                <c:ptCount val="119"/>
                <c:pt idx="0">
                  <c:v>Year</c:v>
                </c:pt>
                <c:pt idx="1">
                  <c:v>1895</c:v>
                </c:pt>
                <c:pt idx="2">
                  <c:v>1896</c:v>
                </c:pt>
                <c:pt idx="3">
                  <c:v>1897</c:v>
                </c:pt>
                <c:pt idx="4">
                  <c:v>1898</c:v>
                </c:pt>
                <c:pt idx="5">
                  <c:v>1899</c:v>
                </c:pt>
                <c:pt idx="6">
                  <c:v>1900</c:v>
                </c:pt>
                <c:pt idx="7">
                  <c:v>1901</c:v>
                </c:pt>
                <c:pt idx="8">
                  <c:v>1902</c:v>
                </c:pt>
                <c:pt idx="9">
                  <c:v>1903</c:v>
                </c:pt>
                <c:pt idx="10">
                  <c:v>1904</c:v>
                </c:pt>
                <c:pt idx="11">
                  <c:v>1905</c:v>
                </c:pt>
                <c:pt idx="12">
                  <c:v>1906</c:v>
                </c:pt>
                <c:pt idx="13">
                  <c:v>1907</c:v>
                </c:pt>
                <c:pt idx="14">
                  <c:v>1908</c:v>
                </c:pt>
                <c:pt idx="15">
                  <c:v>1909</c:v>
                </c:pt>
                <c:pt idx="16">
                  <c:v>1910</c:v>
                </c:pt>
                <c:pt idx="17">
                  <c:v>1911</c:v>
                </c:pt>
                <c:pt idx="18">
                  <c:v>1912</c:v>
                </c:pt>
                <c:pt idx="19">
                  <c:v>1913</c:v>
                </c:pt>
                <c:pt idx="20">
                  <c:v>1914</c:v>
                </c:pt>
                <c:pt idx="21">
                  <c:v>1915</c:v>
                </c:pt>
                <c:pt idx="22">
                  <c:v>1916</c:v>
                </c:pt>
                <c:pt idx="23">
                  <c:v>1917</c:v>
                </c:pt>
                <c:pt idx="24">
                  <c:v>1918</c:v>
                </c:pt>
                <c:pt idx="25">
                  <c:v>1919</c:v>
                </c:pt>
                <c:pt idx="26">
                  <c:v>1920</c:v>
                </c:pt>
                <c:pt idx="27">
                  <c:v>1921</c:v>
                </c:pt>
                <c:pt idx="28">
                  <c:v>1922</c:v>
                </c:pt>
                <c:pt idx="29">
                  <c:v>1923</c:v>
                </c:pt>
                <c:pt idx="30">
                  <c:v>1924</c:v>
                </c:pt>
                <c:pt idx="31">
                  <c:v>1925</c:v>
                </c:pt>
                <c:pt idx="32">
                  <c:v>1926</c:v>
                </c:pt>
                <c:pt idx="33">
                  <c:v>1927</c:v>
                </c:pt>
                <c:pt idx="34">
                  <c:v>1928</c:v>
                </c:pt>
                <c:pt idx="35">
                  <c:v>1929</c:v>
                </c:pt>
                <c:pt idx="36">
                  <c:v>1930</c:v>
                </c:pt>
                <c:pt idx="37">
                  <c:v>1931</c:v>
                </c:pt>
                <c:pt idx="38">
                  <c:v>1932</c:v>
                </c:pt>
                <c:pt idx="39">
                  <c:v>1933</c:v>
                </c:pt>
                <c:pt idx="40">
                  <c:v>1934</c:v>
                </c:pt>
                <c:pt idx="41">
                  <c:v>1935</c:v>
                </c:pt>
                <c:pt idx="42">
                  <c:v>1936</c:v>
                </c:pt>
                <c:pt idx="43">
                  <c:v>1937</c:v>
                </c:pt>
                <c:pt idx="44">
                  <c:v>1938</c:v>
                </c:pt>
                <c:pt idx="45">
                  <c:v>1939</c:v>
                </c:pt>
                <c:pt idx="46">
                  <c:v>1940</c:v>
                </c:pt>
                <c:pt idx="47">
                  <c:v>1941</c:v>
                </c:pt>
                <c:pt idx="48">
                  <c:v>1942</c:v>
                </c:pt>
                <c:pt idx="49">
                  <c:v>1943</c:v>
                </c:pt>
                <c:pt idx="50">
                  <c:v>1944</c:v>
                </c:pt>
                <c:pt idx="51">
                  <c:v>1945</c:v>
                </c:pt>
                <c:pt idx="52">
                  <c:v>1946</c:v>
                </c:pt>
                <c:pt idx="53">
                  <c:v>1947</c:v>
                </c:pt>
                <c:pt idx="54">
                  <c:v>1948</c:v>
                </c:pt>
                <c:pt idx="55">
                  <c:v>1949</c:v>
                </c:pt>
                <c:pt idx="56">
                  <c:v>1950</c:v>
                </c:pt>
                <c:pt idx="57">
                  <c:v>1951</c:v>
                </c:pt>
                <c:pt idx="58">
                  <c:v>1952</c:v>
                </c:pt>
                <c:pt idx="59">
                  <c:v>1953</c:v>
                </c:pt>
                <c:pt idx="60">
                  <c:v>1954</c:v>
                </c:pt>
                <c:pt idx="61">
                  <c:v>1955</c:v>
                </c:pt>
                <c:pt idx="62">
                  <c:v>1956</c:v>
                </c:pt>
                <c:pt idx="63">
                  <c:v>1957</c:v>
                </c:pt>
                <c:pt idx="64">
                  <c:v>1958</c:v>
                </c:pt>
                <c:pt idx="65">
                  <c:v>1959</c:v>
                </c:pt>
                <c:pt idx="66">
                  <c:v>1960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1964</c:v>
                </c:pt>
                <c:pt idx="71">
                  <c:v>1965</c:v>
                </c:pt>
                <c:pt idx="72">
                  <c:v>1966</c:v>
                </c:pt>
                <c:pt idx="73">
                  <c:v>1967</c:v>
                </c:pt>
                <c:pt idx="74">
                  <c:v>1968</c:v>
                </c:pt>
                <c:pt idx="75">
                  <c:v>1969</c:v>
                </c:pt>
                <c:pt idx="76">
                  <c:v>1970</c:v>
                </c:pt>
                <c:pt idx="77">
                  <c:v>1971</c:v>
                </c:pt>
                <c:pt idx="78">
                  <c:v>1972</c:v>
                </c:pt>
                <c:pt idx="79">
                  <c:v>1973</c:v>
                </c:pt>
                <c:pt idx="80">
                  <c:v>1974</c:v>
                </c:pt>
                <c:pt idx="81">
                  <c:v>1975</c:v>
                </c:pt>
                <c:pt idx="82">
                  <c:v>1976</c:v>
                </c:pt>
                <c:pt idx="83">
                  <c:v>1977</c:v>
                </c:pt>
                <c:pt idx="84">
                  <c:v>1978</c:v>
                </c:pt>
                <c:pt idx="85">
                  <c:v>1979</c:v>
                </c:pt>
                <c:pt idx="86">
                  <c:v>1980</c:v>
                </c:pt>
                <c:pt idx="87">
                  <c:v>1981</c:v>
                </c:pt>
                <c:pt idx="88">
                  <c:v>1982</c:v>
                </c:pt>
                <c:pt idx="89">
                  <c:v>1983</c:v>
                </c:pt>
                <c:pt idx="90">
                  <c:v>1984</c:v>
                </c:pt>
                <c:pt idx="91">
                  <c:v>1985</c:v>
                </c:pt>
                <c:pt idx="92">
                  <c:v>1986</c:v>
                </c:pt>
                <c:pt idx="93">
                  <c:v>1987</c:v>
                </c:pt>
                <c:pt idx="94">
                  <c:v>1988</c:v>
                </c:pt>
                <c:pt idx="95">
                  <c:v>1989</c:v>
                </c:pt>
                <c:pt idx="96">
                  <c:v>1990</c:v>
                </c:pt>
                <c:pt idx="97">
                  <c:v>1991</c:v>
                </c:pt>
                <c:pt idx="98">
                  <c:v>1992</c:v>
                </c:pt>
                <c:pt idx="99">
                  <c:v>1993</c:v>
                </c:pt>
                <c:pt idx="100">
                  <c:v>1994</c:v>
                </c:pt>
                <c:pt idx="101">
                  <c:v>1995</c:v>
                </c:pt>
                <c:pt idx="102">
                  <c:v>1996</c:v>
                </c:pt>
                <c:pt idx="103">
                  <c:v>1997</c:v>
                </c:pt>
                <c:pt idx="104">
                  <c:v>1998</c:v>
                </c:pt>
                <c:pt idx="105">
                  <c:v>1999</c:v>
                </c:pt>
                <c:pt idx="106">
                  <c:v>2000</c:v>
                </c:pt>
                <c:pt idx="107">
                  <c:v>2001</c:v>
                </c:pt>
                <c:pt idx="108">
                  <c:v>2002</c:v>
                </c:pt>
                <c:pt idx="109">
                  <c:v>2003</c:v>
                </c:pt>
                <c:pt idx="110">
                  <c:v>2004</c:v>
                </c:pt>
                <c:pt idx="111">
                  <c:v>2005</c:v>
                </c:pt>
                <c:pt idx="112">
                  <c:v>2006</c:v>
                </c:pt>
                <c:pt idx="113">
                  <c:v>2007</c:v>
                </c:pt>
                <c:pt idx="114">
                  <c:v>2008</c:v>
                </c:pt>
                <c:pt idx="115">
                  <c:v>2009</c:v>
                </c:pt>
                <c:pt idx="116">
                  <c:v>2010</c:v>
                </c:pt>
                <c:pt idx="117">
                  <c:v>2011</c:v>
                </c:pt>
                <c:pt idx="118">
                  <c:v>2012</c:v>
                </c:pt>
              </c:strCache>
            </c:strRef>
          </c:cat>
          <c:val>
            <c:numRef>
              <c:f>Sheet3!$C$2:$C$119</c:f>
              <c:numCache>
                <c:formatCode>General</c:formatCode>
                <c:ptCount val="118"/>
                <c:pt idx="0">
                  <c:v>5679</c:v>
                </c:pt>
                <c:pt idx="1">
                  <c:v>4957</c:v>
                </c:pt>
                <c:pt idx="2">
                  <c:v>4859</c:v>
                </c:pt>
                <c:pt idx="3">
                  <c:v>4897</c:v>
                </c:pt>
                <c:pt idx="4">
                  <c:v>5123</c:v>
                </c:pt>
                <c:pt idx="5">
                  <c:v>4919</c:v>
                </c:pt>
                <c:pt idx="6">
                  <c:v>5565</c:v>
                </c:pt>
                <c:pt idx="7">
                  <c:v>5098</c:v>
                </c:pt>
                <c:pt idx="8">
                  <c:v>5240</c:v>
                </c:pt>
                <c:pt idx="9">
                  <c:v>5541</c:v>
                </c:pt>
                <c:pt idx="10">
                  <c:v>5324</c:v>
                </c:pt>
                <c:pt idx="11">
                  <c:v>4898</c:v>
                </c:pt>
                <c:pt idx="12">
                  <c:v>5185</c:v>
                </c:pt>
                <c:pt idx="13">
                  <c:v>4840</c:v>
                </c:pt>
                <c:pt idx="14">
                  <c:v>4962</c:v>
                </c:pt>
                <c:pt idx="15">
                  <c:v>5263</c:v>
                </c:pt>
                <c:pt idx="16">
                  <c:v>4680</c:v>
                </c:pt>
                <c:pt idx="17">
                  <c:v>5438</c:v>
                </c:pt>
                <c:pt idx="18">
                  <c:v>4679</c:v>
                </c:pt>
                <c:pt idx="19">
                  <c:v>5348</c:v>
                </c:pt>
                <c:pt idx="20">
                  <c:v>5053</c:v>
                </c:pt>
                <c:pt idx="21">
                  <c:v>5193</c:v>
                </c:pt>
                <c:pt idx="22">
                  <c:v>5948</c:v>
                </c:pt>
                <c:pt idx="23">
                  <c:v>5053</c:v>
                </c:pt>
                <c:pt idx="24">
                  <c:v>4820</c:v>
                </c:pt>
                <c:pt idx="25">
                  <c:v>5304</c:v>
                </c:pt>
                <c:pt idx="26">
                  <c:v>4276</c:v>
                </c:pt>
                <c:pt idx="27">
                  <c:v>4706</c:v>
                </c:pt>
                <c:pt idx="28">
                  <c:v>5010</c:v>
                </c:pt>
                <c:pt idx="29">
                  <c:v>5647</c:v>
                </c:pt>
                <c:pt idx="30">
                  <c:v>5176</c:v>
                </c:pt>
                <c:pt idx="31">
                  <c:v>5563</c:v>
                </c:pt>
                <c:pt idx="32">
                  <c:v>4608</c:v>
                </c:pt>
                <c:pt idx="33">
                  <c:v>5221</c:v>
                </c:pt>
                <c:pt idx="34">
                  <c:v>5024</c:v>
                </c:pt>
                <c:pt idx="35">
                  <c:v>5067</c:v>
                </c:pt>
                <c:pt idx="36">
                  <c:v>4598</c:v>
                </c:pt>
                <c:pt idx="37">
                  <c:v>4744</c:v>
                </c:pt>
                <c:pt idx="38">
                  <c:v>4721</c:v>
                </c:pt>
                <c:pt idx="39">
                  <c:v>5171</c:v>
                </c:pt>
                <c:pt idx="40">
                  <c:v>5088</c:v>
                </c:pt>
                <c:pt idx="41">
                  <c:v>5221</c:v>
                </c:pt>
                <c:pt idx="42">
                  <c:v>5141</c:v>
                </c:pt>
                <c:pt idx="43">
                  <c:v>4537</c:v>
                </c:pt>
                <c:pt idx="44">
                  <c:v>4688</c:v>
                </c:pt>
                <c:pt idx="45">
                  <c:v>5546</c:v>
                </c:pt>
                <c:pt idx="46">
                  <c:v>4947</c:v>
                </c:pt>
                <c:pt idx="47">
                  <c:v>5039</c:v>
                </c:pt>
                <c:pt idx="48">
                  <c:v>5309</c:v>
                </c:pt>
                <c:pt idx="49">
                  <c:v>5131</c:v>
                </c:pt>
                <c:pt idx="50">
                  <c:v>4974</c:v>
                </c:pt>
                <c:pt idx="51">
                  <c:v>4341</c:v>
                </c:pt>
                <c:pt idx="52">
                  <c:v>5182</c:v>
                </c:pt>
                <c:pt idx="53">
                  <c:v>4902</c:v>
                </c:pt>
                <c:pt idx="54">
                  <c:v>4462</c:v>
                </c:pt>
                <c:pt idx="55">
                  <c:v>5009</c:v>
                </c:pt>
                <c:pt idx="56">
                  <c:v>5008</c:v>
                </c:pt>
                <c:pt idx="57">
                  <c:v>4876</c:v>
                </c:pt>
                <c:pt idx="58">
                  <c:v>4680</c:v>
                </c:pt>
                <c:pt idx="59">
                  <c:v>4918</c:v>
                </c:pt>
                <c:pt idx="60">
                  <c:v>5129</c:v>
                </c:pt>
                <c:pt idx="61">
                  <c:v>4894</c:v>
                </c:pt>
                <c:pt idx="62">
                  <c:v>4864</c:v>
                </c:pt>
                <c:pt idx="63">
                  <c:v>5815</c:v>
                </c:pt>
                <c:pt idx="64">
                  <c:v>4982</c:v>
                </c:pt>
                <c:pt idx="65">
                  <c:v>5625</c:v>
                </c:pt>
                <c:pt idx="66">
                  <c:v>5255</c:v>
                </c:pt>
                <c:pt idx="67">
                  <c:v>5440</c:v>
                </c:pt>
                <c:pt idx="68">
                  <c:v>5703</c:v>
                </c:pt>
                <c:pt idx="69">
                  <c:v>5095</c:v>
                </c:pt>
                <c:pt idx="70">
                  <c:v>5100</c:v>
                </c:pt>
                <c:pt idx="71">
                  <c:v>5574</c:v>
                </c:pt>
                <c:pt idx="72">
                  <c:v>5264</c:v>
                </c:pt>
                <c:pt idx="73">
                  <c:v>5531</c:v>
                </c:pt>
                <c:pt idx="74">
                  <c:v>5622</c:v>
                </c:pt>
                <c:pt idx="75">
                  <c:v>5168</c:v>
                </c:pt>
                <c:pt idx="76">
                  <c:v>5134</c:v>
                </c:pt>
                <c:pt idx="77">
                  <c:v>5235</c:v>
                </c:pt>
                <c:pt idx="78">
                  <c:v>4784</c:v>
                </c:pt>
                <c:pt idx="79">
                  <c:v>4843</c:v>
                </c:pt>
                <c:pt idx="80">
                  <c:v>4942</c:v>
                </c:pt>
                <c:pt idx="81">
                  <c:v>5577</c:v>
                </c:pt>
                <c:pt idx="82">
                  <c:v>5441</c:v>
                </c:pt>
                <c:pt idx="83">
                  <c:v>5782</c:v>
                </c:pt>
                <c:pt idx="84">
                  <c:v>5499</c:v>
                </c:pt>
                <c:pt idx="85">
                  <c:v>5688</c:v>
                </c:pt>
                <c:pt idx="86">
                  <c:v>5704</c:v>
                </c:pt>
                <c:pt idx="87">
                  <c:v>5078</c:v>
                </c:pt>
                <c:pt idx="88">
                  <c:v>5364</c:v>
                </c:pt>
                <c:pt idx="89">
                  <c:v>5153</c:v>
                </c:pt>
                <c:pt idx="90">
                  <c:v>5092</c:v>
                </c:pt>
                <c:pt idx="91">
                  <c:v>4995</c:v>
                </c:pt>
                <c:pt idx="92">
                  <c:v>5146</c:v>
                </c:pt>
                <c:pt idx="93">
                  <c:v>5572</c:v>
                </c:pt>
                <c:pt idx="94">
                  <c:v>5545</c:v>
                </c:pt>
                <c:pt idx="95">
                  <c:v>4461</c:v>
                </c:pt>
                <c:pt idx="96">
                  <c:v>4751</c:v>
                </c:pt>
                <c:pt idx="97">
                  <c:v>5297</c:v>
                </c:pt>
                <c:pt idx="98">
                  <c:v>5375</c:v>
                </c:pt>
                <c:pt idx="99">
                  <c:v>5291</c:v>
                </c:pt>
                <c:pt idx="100">
                  <c:v>5502</c:v>
                </c:pt>
                <c:pt idx="101">
                  <c:v>5623</c:v>
                </c:pt>
                <c:pt idx="102">
                  <c:v>5508</c:v>
                </c:pt>
                <c:pt idx="103">
                  <c:v>4571</c:v>
                </c:pt>
                <c:pt idx="104">
                  <c:v>5040</c:v>
                </c:pt>
                <c:pt idx="105">
                  <c:v>5335</c:v>
                </c:pt>
                <c:pt idx="106">
                  <c:v>4992</c:v>
                </c:pt>
                <c:pt idx="107">
                  <c:v>4995</c:v>
                </c:pt>
                <c:pt idx="108">
                  <c:v>5361</c:v>
                </c:pt>
                <c:pt idx="109">
                  <c:v>4960</c:v>
                </c:pt>
                <c:pt idx="110">
                  <c:v>5107</c:v>
                </c:pt>
                <c:pt idx="111">
                  <c:v>4748</c:v>
                </c:pt>
                <c:pt idx="112">
                  <c:v>4876</c:v>
                </c:pt>
                <c:pt idx="113">
                  <c:v>5265</c:v>
                </c:pt>
                <c:pt idx="114">
                  <c:v>5190</c:v>
                </c:pt>
                <c:pt idx="115">
                  <c:v>5408</c:v>
                </c:pt>
                <c:pt idx="116">
                  <c:v>4814</c:v>
                </c:pt>
                <c:pt idx="117">
                  <c:v>4477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296328"/>
        <c:axId val="192298288"/>
      </c:lineChart>
      <c:catAx>
        <c:axId val="19229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98288"/>
        <c:crosses val="autoZero"/>
        <c:auto val="1"/>
        <c:lblAlgn val="ctr"/>
        <c:lblOffset val="100"/>
        <c:noMultiLvlLbl val="0"/>
      </c:catAx>
      <c:valAx>
        <c:axId val="1922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9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Sheet4!$B:$B</c:f>
              <c:strCache>
                <c:ptCount val="119"/>
                <c:pt idx="0">
                  <c:v>Year</c:v>
                </c:pt>
                <c:pt idx="1">
                  <c:v>1895</c:v>
                </c:pt>
                <c:pt idx="2">
                  <c:v>1896</c:v>
                </c:pt>
                <c:pt idx="3">
                  <c:v>1897</c:v>
                </c:pt>
                <c:pt idx="4">
                  <c:v>1898</c:v>
                </c:pt>
                <c:pt idx="5">
                  <c:v>1899</c:v>
                </c:pt>
                <c:pt idx="6">
                  <c:v>1900</c:v>
                </c:pt>
                <c:pt idx="7">
                  <c:v>1901</c:v>
                </c:pt>
                <c:pt idx="8">
                  <c:v>1902</c:v>
                </c:pt>
                <c:pt idx="9">
                  <c:v>1903</c:v>
                </c:pt>
                <c:pt idx="10">
                  <c:v>1904</c:v>
                </c:pt>
                <c:pt idx="11">
                  <c:v>1905</c:v>
                </c:pt>
                <c:pt idx="12">
                  <c:v>1906</c:v>
                </c:pt>
                <c:pt idx="13">
                  <c:v>1907</c:v>
                </c:pt>
                <c:pt idx="14">
                  <c:v>1908</c:v>
                </c:pt>
                <c:pt idx="15">
                  <c:v>1909</c:v>
                </c:pt>
                <c:pt idx="16">
                  <c:v>1910</c:v>
                </c:pt>
                <c:pt idx="17">
                  <c:v>1911</c:v>
                </c:pt>
                <c:pt idx="18">
                  <c:v>1912</c:v>
                </c:pt>
                <c:pt idx="19">
                  <c:v>1913</c:v>
                </c:pt>
                <c:pt idx="20">
                  <c:v>1914</c:v>
                </c:pt>
                <c:pt idx="21">
                  <c:v>1915</c:v>
                </c:pt>
                <c:pt idx="22">
                  <c:v>1916</c:v>
                </c:pt>
                <c:pt idx="23">
                  <c:v>1917</c:v>
                </c:pt>
                <c:pt idx="24">
                  <c:v>1918</c:v>
                </c:pt>
                <c:pt idx="25">
                  <c:v>1919</c:v>
                </c:pt>
                <c:pt idx="26">
                  <c:v>1920</c:v>
                </c:pt>
                <c:pt idx="27">
                  <c:v>1921</c:v>
                </c:pt>
                <c:pt idx="28">
                  <c:v>1922</c:v>
                </c:pt>
                <c:pt idx="29">
                  <c:v>1923</c:v>
                </c:pt>
                <c:pt idx="30">
                  <c:v>1924</c:v>
                </c:pt>
                <c:pt idx="31">
                  <c:v>1925</c:v>
                </c:pt>
                <c:pt idx="32">
                  <c:v>1926</c:v>
                </c:pt>
                <c:pt idx="33">
                  <c:v>1927</c:v>
                </c:pt>
                <c:pt idx="34">
                  <c:v>1928</c:v>
                </c:pt>
                <c:pt idx="35">
                  <c:v>1929</c:v>
                </c:pt>
                <c:pt idx="36">
                  <c:v>1930</c:v>
                </c:pt>
                <c:pt idx="37">
                  <c:v>1931</c:v>
                </c:pt>
                <c:pt idx="38">
                  <c:v>1932</c:v>
                </c:pt>
                <c:pt idx="39">
                  <c:v>1933</c:v>
                </c:pt>
                <c:pt idx="40">
                  <c:v>1934</c:v>
                </c:pt>
                <c:pt idx="41">
                  <c:v>1935</c:v>
                </c:pt>
                <c:pt idx="42">
                  <c:v>1936</c:v>
                </c:pt>
                <c:pt idx="43">
                  <c:v>1937</c:v>
                </c:pt>
                <c:pt idx="44">
                  <c:v>1938</c:v>
                </c:pt>
                <c:pt idx="45">
                  <c:v>1939</c:v>
                </c:pt>
                <c:pt idx="46">
                  <c:v>1940</c:v>
                </c:pt>
                <c:pt idx="47">
                  <c:v>1941</c:v>
                </c:pt>
                <c:pt idx="48">
                  <c:v>1942</c:v>
                </c:pt>
                <c:pt idx="49">
                  <c:v>1943</c:v>
                </c:pt>
                <c:pt idx="50">
                  <c:v>1944</c:v>
                </c:pt>
                <c:pt idx="51">
                  <c:v>1945</c:v>
                </c:pt>
                <c:pt idx="52">
                  <c:v>1946</c:v>
                </c:pt>
                <c:pt idx="53">
                  <c:v>1947</c:v>
                </c:pt>
                <c:pt idx="54">
                  <c:v>1948</c:v>
                </c:pt>
                <c:pt idx="55">
                  <c:v>1949</c:v>
                </c:pt>
                <c:pt idx="56">
                  <c:v>1950</c:v>
                </c:pt>
                <c:pt idx="57">
                  <c:v>1951</c:v>
                </c:pt>
                <c:pt idx="58">
                  <c:v>1952</c:v>
                </c:pt>
                <c:pt idx="59">
                  <c:v>1953</c:v>
                </c:pt>
                <c:pt idx="60">
                  <c:v>1954</c:v>
                </c:pt>
                <c:pt idx="61">
                  <c:v>1955</c:v>
                </c:pt>
                <c:pt idx="62">
                  <c:v>1956</c:v>
                </c:pt>
                <c:pt idx="63">
                  <c:v>1957</c:v>
                </c:pt>
                <c:pt idx="64">
                  <c:v>1958</c:v>
                </c:pt>
                <c:pt idx="65">
                  <c:v>1959</c:v>
                </c:pt>
                <c:pt idx="66">
                  <c:v>1960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1964</c:v>
                </c:pt>
                <c:pt idx="71">
                  <c:v>1965</c:v>
                </c:pt>
                <c:pt idx="72">
                  <c:v>1966</c:v>
                </c:pt>
                <c:pt idx="73">
                  <c:v>1967</c:v>
                </c:pt>
                <c:pt idx="74">
                  <c:v>1968</c:v>
                </c:pt>
                <c:pt idx="75">
                  <c:v>1969</c:v>
                </c:pt>
                <c:pt idx="76">
                  <c:v>1970</c:v>
                </c:pt>
                <c:pt idx="77">
                  <c:v>1971</c:v>
                </c:pt>
                <c:pt idx="78">
                  <c:v>1972</c:v>
                </c:pt>
                <c:pt idx="79">
                  <c:v>1973</c:v>
                </c:pt>
                <c:pt idx="80">
                  <c:v>1974</c:v>
                </c:pt>
                <c:pt idx="81">
                  <c:v>1975</c:v>
                </c:pt>
                <c:pt idx="82">
                  <c:v>1976</c:v>
                </c:pt>
                <c:pt idx="83">
                  <c:v>1977</c:v>
                </c:pt>
                <c:pt idx="84">
                  <c:v>1978</c:v>
                </c:pt>
                <c:pt idx="85">
                  <c:v>1979</c:v>
                </c:pt>
                <c:pt idx="86">
                  <c:v>1980</c:v>
                </c:pt>
                <c:pt idx="87">
                  <c:v>1981</c:v>
                </c:pt>
                <c:pt idx="88">
                  <c:v>1982</c:v>
                </c:pt>
                <c:pt idx="89">
                  <c:v>1983</c:v>
                </c:pt>
                <c:pt idx="90">
                  <c:v>1984</c:v>
                </c:pt>
                <c:pt idx="91">
                  <c:v>1985</c:v>
                </c:pt>
                <c:pt idx="92">
                  <c:v>1986</c:v>
                </c:pt>
                <c:pt idx="93">
                  <c:v>1987</c:v>
                </c:pt>
                <c:pt idx="94">
                  <c:v>1988</c:v>
                </c:pt>
                <c:pt idx="95">
                  <c:v>1989</c:v>
                </c:pt>
                <c:pt idx="96">
                  <c:v>1990</c:v>
                </c:pt>
                <c:pt idx="97">
                  <c:v>1991</c:v>
                </c:pt>
                <c:pt idx="98">
                  <c:v>1992</c:v>
                </c:pt>
                <c:pt idx="99">
                  <c:v>1993</c:v>
                </c:pt>
                <c:pt idx="100">
                  <c:v>1994</c:v>
                </c:pt>
                <c:pt idx="101">
                  <c:v>1995</c:v>
                </c:pt>
                <c:pt idx="102">
                  <c:v>1996</c:v>
                </c:pt>
                <c:pt idx="103">
                  <c:v>1997</c:v>
                </c:pt>
                <c:pt idx="104">
                  <c:v>1998</c:v>
                </c:pt>
                <c:pt idx="105">
                  <c:v>1999</c:v>
                </c:pt>
                <c:pt idx="106">
                  <c:v>2000</c:v>
                </c:pt>
                <c:pt idx="107">
                  <c:v>2001</c:v>
                </c:pt>
                <c:pt idx="108">
                  <c:v>2002</c:v>
                </c:pt>
                <c:pt idx="109">
                  <c:v>2003</c:v>
                </c:pt>
                <c:pt idx="110">
                  <c:v>2004</c:v>
                </c:pt>
                <c:pt idx="111">
                  <c:v>2005</c:v>
                </c:pt>
                <c:pt idx="112">
                  <c:v>2006</c:v>
                </c:pt>
                <c:pt idx="113">
                  <c:v>2007</c:v>
                </c:pt>
                <c:pt idx="114">
                  <c:v>2008</c:v>
                </c:pt>
                <c:pt idx="115">
                  <c:v>2009</c:v>
                </c:pt>
                <c:pt idx="116">
                  <c:v>2010</c:v>
                </c:pt>
                <c:pt idx="117">
                  <c:v>2011</c:v>
                </c:pt>
                <c:pt idx="118">
                  <c:v>2012</c:v>
                </c:pt>
              </c:strCache>
            </c:strRef>
          </c:cat>
          <c:val>
            <c:numRef>
              <c:f>Sheet4!$C$2:$C$119</c:f>
              <c:numCache>
                <c:formatCode>General</c:formatCode>
                <c:ptCount val="118"/>
                <c:pt idx="0">
                  <c:v>966</c:v>
                </c:pt>
                <c:pt idx="1">
                  <c:v>976</c:v>
                </c:pt>
                <c:pt idx="2">
                  <c:v>833</c:v>
                </c:pt>
                <c:pt idx="3">
                  <c:v>1052</c:v>
                </c:pt>
                <c:pt idx="4">
                  <c:v>977</c:v>
                </c:pt>
                <c:pt idx="5">
                  <c:v>1220</c:v>
                </c:pt>
                <c:pt idx="6">
                  <c:v>1033</c:v>
                </c:pt>
                <c:pt idx="7">
                  <c:v>827</c:v>
                </c:pt>
                <c:pt idx="8">
                  <c:v>753</c:v>
                </c:pt>
                <c:pt idx="9">
                  <c:v>774</c:v>
                </c:pt>
                <c:pt idx="10">
                  <c:v>890</c:v>
                </c:pt>
                <c:pt idx="11">
                  <c:v>1058</c:v>
                </c:pt>
                <c:pt idx="12">
                  <c:v>668</c:v>
                </c:pt>
                <c:pt idx="13">
                  <c:v>883</c:v>
                </c:pt>
                <c:pt idx="14">
                  <c:v>723</c:v>
                </c:pt>
                <c:pt idx="15">
                  <c:v>802</c:v>
                </c:pt>
                <c:pt idx="16">
                  <c:v>1047</c:v>
                </c:pt>
                <c:pt idx="17">
                  <c:v>773</c:v>
                </c:pt>
                <c:pt idx="18">
                  <c:v>884</c:v>
                </c:pt>
                <c:pt idx="19">
                  <c:v>890</c:v>
                </c:pt>
                <c:pt idx="20">
                  <c:v>730</c:v>
                </c:pt>
                <c:pt idx="21">
                  <c:v>848</c:v>
                </c:pt>
                <c:pt idx="22">
                  <c:v>670</c:v>
                </c:pt>
                <c:pt idx="23">
                  <c:v>885</c:v>
                </c:pt>
                <c:pt idx="24">
                  <c:v>988</c:v>
                </c:pt>
                <c:pt idx="25">
                  <c:v>700</c:v>
                </c:pt>
                <c:pt idx="26">
                  <c:v>1078</c:v>
                </c:pt>
                <c:pt idx="27">
                  <c:v>862</c:v>
                </c:pt>
                <c:pt idx="28">
                  <c:v>780</c:v>
                </c:pt>
                <c:pt idx="29">
                  <c:v>618</c:v>
                </c:pt>
                <c:pt idx="30">
                  <c:v>925</c:v>
                </c:pt>
                <c:pt idx="31">
                  <c:v>862</c:v>
                </c:pt>
                <c:pt idx="32">
                  <c:v>664</c:v>
                </c:pt>
                <c:pt idx="33">
                  <c:v>776</c:v>
                </c:pt>
                <c:pt idx="34">
                  <c:v>728</c:v>
                </c:pt>
                <c:pt idx="35">
                  <c:v>942</c:v>
                </c:pt>
                <c:pt idx="36">
                  <c:v>1032</c:v>
                </c:pt>
                <c:pt idx="37">
                  <c:v>897</c:v>
                </c:pt>
                <c:pt idx="38">
                  <c:v>1013</c:v>
                </c:pt>
                <c:pt idx="39">
                  <c:v>1137</c:v>
                </c:pt>
                <c:pt idx="40">
                  <c:v>888</c:v>
                </c:pt>
                <c:pt idx="41">
                  <c:v>1145</c:v>
                </c:pt>
                <c:pt idx="42">
                  <c:v>867</c:v>
                </c:pt>
                <c:pt idx="43">
                  <c:v>876</c:v>
                </c:pt>
                <c:pt idx="44">
                  <c:v>1024</c:v>
                </c:pt>
                <c:pt idx="45">
                  <c:v>771</c:v>
                </c:pt>
                <c:pt idx="46">
                  <c:v>993</c:v>
                </c:pt>
                <c:pt idx="47">
                  <c:v>925</c:v>
                </c:pt>
                <c:pt idx="48">
                  <c:v>998</c:v>
                </c:pt>
                <c:pt idx="49">
                  <c:v>982</c:v>
                </c:pt>
                <c:pt idx="50">
                  <c:v>822</c:v>
                </c:pt>
                <c:pt idx="51">
                  <c:v>717</c:v>
                </c:pt>
                <c:pt idx="52">
                  <c:v>894</c:v>
                </c:pt>
                <c:pt idx="53">
                  <c:v>838</c:v>
                </c:pt>
                <c:pt idx="54">
                  <c:v>1013</c:v>
                </c:pt>
                <c:pt idx="55">
                  <c:v>708</c:v>
                </c:pt>
                <c:pt idx="56">
                  <c:v>823</c:v>
                </c:pt>
                <c:pt idx="57">
                  <c:v>966</c:v>
                </c:pt>
                <c:pt idx="58">
                  <c:v>985</c:v>
                </c:pt>
                <c:pt idx="59">
                  <c:v>851</c:v>
                </c:pt>
                <c:pt idx="60">
                  <c:v>998</c:v>
                </c:pt>
                <c:pt idx="61">
                  <c:v>701</c:v>
                </c:pt>
                <c:pt idx="62">
                  <c:v>881</c:v>
                </c:pt>
                <c:pt idx="63">
                  <c:v>722</c:v>
                </c:pt>
                <c:pt idx="64">
                  <c:v>1007</c:v>
                </c:pt>
                <c:pt idx="65">
                  <c:v>775</c:v>
                </c:pt>
                <c:pt idx="66">
                  <c:v>760</c:v>
                </c:pt>
                <c:pt idx="67">
                  <c:v>750</c:v>
                </c:pt>
                <c:pt idx="68">
                  <c:v>585</c:v>
                </c:pt>
                <c:pt idx="69">
                  <c:v>767</c:v>
                </c:pt>
                <c:pt idx="70">
                  <c:v>811</c:v>
                </c:pt>
                <c:pt idx="71">
                  <c:v>730</c:v>
                </c:pt>
                <c:pt idx="72">
                  <c:v>560</c:v>
                </c:pt>
                <c:pt idx="73">
                  <c:v>786</c:v>
                </c:pt>
                <c:pt idx="74">
                  <c:v>828</c:v>
                </c:pt>
                <c:pt idx="75">
                  <c:v>929</c:v>
                </c:pt>
                <c:pt idx="76">
                  <c:v>795</c:v>
                </c:pt>
                <c:pt idx="77">
                  <c:v>643</c:v>
                </c:pt>
                <c:pt idx="78">
                  <c:v>905</c:v>
                </c:pt>
                <c:pt idx="79">
                  <c:v>635</c:v>
                </c:pt>
                <c:pt idx="80">
                  <c:v>858</c:v>
                </c:pt>
                <c:pt idx="81">
                  <c:v>554</c:v>
                </c:pt>
                <c:pt idx="82">
                  <c:v>876</c:v>
                </c:pt>
                <c:pt idx="83">
                  <c:v>832</c:v>
                </c:pt>
                <c:pt idx="84">
                  <c:v>632</c:v>
                </c:pt>
                <c:pt idx="85">
                  <c:v>845</c:v>
                </c:pt>
                <c:pt idx="86">
                  <c:v>697</c:v>
                </c:pt>
                <c:pt idx="87">
                  <c:v>673</c:v>
                </c:pt>
                <c:pt idx="88">
                  <c:v>848</c:v>
                </c:pt>
                <c:pt idx="89">
                  <c:v>732</c:v>
                </c:pt>
                <c:pt idx="90">
                  <c:v>722</c:v>
                </c:pt>
                <c:pt idx="91">
                  <c:v>848</c:v>
                </c:pt>
                <c:pt idx="92">
                  <c:v>1001</c:v>
                </c:pt>
                <c:pt idx="93">
                  <c:v>901</c:v>
                </c:pt>
                <c:pt idx="94">
                  <c:v>740</c:v>
                </c:pt>
                <c:pt idx="95">
                  <c:v>720</c:v>
                </c:pt>
                <c:pt idx="96">
                  <c:v>1011</c:v>
                </c:pt>
                <c:pt idx="97">
                  <c:v>588</c:v>
                </c:pt>
                <c:pt idx="98">
                  <c:v>895</c:v>
                </c:pt>
                <c:pt idx="99">
                  <c:v>756</c:v>
                </c:pt>
                <c:pt idx="100">
                  <c:v>937</c:v>
                </c:pt>
                <c:pt idx="101">
                  <c:v>694</c:v>
                </c:pt>
                <c:pt idx="102">
                  <c:v>594</c:v>
                </c:pt>
                <c:pt idx="103">
                  <c:v>875</c:v>
                </c:pt>
                <c:pt idx="104">
                  <c:v>879</c:v>
                </c:pt>
                <c:pt idx="105">
                  <c:v>706</c:v>
                </c:pt>
                <c:pt idx="106">
                  <c:v>714</c:v>
                </c:pt>
                <c:pt idx="107">
                  <c:v>976</c:v>
                </c:pt>
                <c:pt idx="108">
                  <c:v>705</c:v>
                </c:pt>
                <c:pt idx="109">
                  <c:v>762</c:v>
                </c:pt>
                <c:pt idx="110">
                  <c:v>968</c:v>
                </c:pt>
                <c:pt idx="111">
                  <c:v>770</c:v>
                </c:pt>
                <c:pt idx="112">
                  <c:v>1003</c:v>
                </c:pt>
                <c:pt idx="113">
                  <c:v>737</c:v>
                </c:pt>
                <c:pt idx="114">
                  <c:v>678</c:v>
                </c:pt>
                <c:pt idx="115">
                  <c:v>1051</c:v>
                </c:pt>
                <c:pt idx="116">
                  <c:v>927</c:v>
                </c:pt>
                <c:pt idx="117">
                  <c:v>952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254048"/>
        <c:axId val="225255224"/>
      </c:lineChart>
      <c:catAx>
        <c:axId val="2252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55224"/>
        <c:crosses val="autoZero"/>
        <c:auto val="1"/>
        <c:lblAlgn val="ctr"/>
        <c:lblOffset val="100"/>
        <c:noMultiLvlLbl val="0"/>
      </c:catAx>
      <c:valAx>
        <c:axId val="22525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5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and forecast of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Law, Ph.D.</a:t>
            </a:r>
          </a:p>
          <a:p>
            <a:r>
              <a:rPr lang="en-US" dirty="0" smtClean="0"/>
              <a:t>WV State Climatologist</a:t>
            </a:r>
          </a:p>
          <a:p>
            <a:r>
              <a:rPr lang="en-US" dirty="0" smtClean="0"/>
              <a:t>Marshall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77" y="3972782"/>
            <a:ext cx="3641124" cy="2885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1" r="225" b="31300"/>
          <a:stretch/>
        </p:blipFill>
        <p:spPr>
          <a:xfrm>
            <a:off x="0" y="6256344"/>
            <a:ext cx="2067697" cy="60165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r="345" b="67874"/>
          <a:stretch/>
        </p:blipFill>
        <p:spPr>
          <a:xfrm>
            <a:off x="-2584" y="-13559"/>
            <a:ext cx="12194584" cy="1511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25" y="212944"/>
            <a:ext cx="1070919" cy="1070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2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285103" y="337751"/>
            <a:ext cx="4563761" cy="617837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986642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Temperature change (°F)</a:t>
            </a:r>
            <a:br>
              <a:rPr lang="en-US" b="1" dirty="0" smtClean="0"/>
            </a:br>
            <a:r>
              <a:rPr lang="en-US" b="1" dirty="0" smtClean="0"/>
              <a:t>2041-2071 minus 1971-2000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9" y="3195074"/>
            <a:ext cx="4258270" cy="31151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950469" cy="39438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Annual: ~5.0°F </a:t>
            </a:r>
            <a:r>
              <a:rPr lang="en-US" b="1" dirty="0">
                <a:solidFill>
                  <a:srgbClr val="FF0000"/>
                </a:solidFill>
              </a:rPr>
              <a:t>warming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Winter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~4.0°F </a:t>
            </a:r>
            <a:r>
              <a:rPr lang="en-US" b="1" dirty="0">
                <a:solidFill>
                  <a:srgbClr val="FF0000"/>
                </a:solidFill>
              </a:rPr>
              <a:t>warming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Spring: ~3.0°F warming (least)</a:t>
            </a:r>
          </a:p>
          <a:p>
            <a:r>
              <a:rPr lang="en-US" b="1" dirty="0">
                <a:solidFill>
                  <a:srgbClr val="FF0000"/>
                </a:solidFill>
              </a:rPr>
              <a:t>Summer: </a:t>
            </a:r>
            <a:r>
              <a:rPr lang="en-US" b="1" dirty="0" smtClean="0">
                <a:solidFill>
                  <a:srgbClr val="FF0000"/>
                </a:solidFill>
              </a:rPr>
              <a:t>~5.5°F warming (greatest)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Fall: ~5.0°F </a:t>
            </a:r>
            <a:r>
              <a:rPr lang="en-US" b="1" dirty="0">
                <a:solidFill>
                  <a:srgbClr val="FF0000"/>
                </a:solidFill>
              </a:rPr>
              <a:t>warming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9" y="584860"/>
            <a:ext cx="425827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708455" y="972065"/>
            <a:ext cx="5667632" cy="45555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036069" cy="1371600"/>
          </a:xfrm>
        </p:spPr>
        <p:txBody>
          <a:bodyPr/>
          <a:lstStyle/>
          <a:p>
            <a:r>
              <a:rPr lang="en-US" b="1" dirty="0" smtClean="0"/>
              <a:t>Annual Number of Days</a:t>
            </a:r>
            <a:br>
              <a:rPr lang="en-US" b="1" dirty="0" smtClean="0"/>
            </a:br>
            <a:r>
              <a:rPr lang="en-US" b="1" dirty="0" err="1" smtClean="0"/>
              <a:t>T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&gt; 95°F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7" y="1178011"/>
            <a:ext cx="5182149" cy="40911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851615" cy="33177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Climatology: 0-10 days per year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2055: 5-30 days per year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Most change is in SW West Virginia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2551" y="955589"/>
            <a:ext cx="5815913" cy="465437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Annual Maximum number of consecutive days</a:t>
            </a:r>
            <a:br>
              <a:rPr lang="en-US" b="1" dirty="0" smtClean="0"/>
            </a:br>
            <a:r>
              <a:rPr lang="en-US" b="1" dirty="0" err="1" smtClean="0"/>
              <a:t>T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&gt; 95°F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1183120"/>
            <a:ext cx="5288691" cy="41237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629193" cy="3400169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0-2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2055: </a:t>
            </a:r>
            <a:r>
              <a:rPr lang="en-US" b="1" dirty="0" smtClean="0">
                <a:solidFill>
                  <a:srgbClr val="FF0000"/>
                </a:solidFill>
              </a:rPr>
              <a:t>3-9 </a:t>
            </a:r>
            <a:r>
              <a:rPr lang="en-US" b="1" dirty="0">
                <a:solidFill>
                  <a:srgbClr val="FF0000"/>
                </a:solidFill>
              </a:rPr>
              <a:t>days per </a:t>
            </a:r>
            <a:r>
              <a:rPr lang="en-US" b="1" dirty="0" smtClean="0">
                <a:solidFill>
                  <a:srgbClr val="FF0000"/>
                </a:solidFill>
              </a:rPr>
              <a:t>year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Most change in SW West Virginia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593124" y="881449"/>
            <a:ext cx="5873579" cy="47120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Annual total cooling degree days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40" y="1161535"/>
            <a:ext cx="5223303" cy="41076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0-900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2055: </a:t>
            </a:r>
            <a:r>
              <a:rPr lang="en-US" b="1" dirty="0" smtClean="0">
                <a:solidFill>
                  <a:srgbClr val="FF0000"/>
                </a:solidFill>
              </a:rPr>
              <a:t>600-1500 </a:t>
            </a:r>
            <a:r>
              <a:rPr lang="en-US" b="1" dirty="0">
                <a:solidFill>
                  <a:srgbClr val="FF0000"/>
                </a:solidFill>
              </a:rPr>
              <a:t>days per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766119" y="1062681"/>
            <a:ext cx="5577015" cy="44649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Annual Number of Days</a:t>
            </a:r>
            <a:br>
              <a:rPr lang="en-US" b="1" dirty="0" smtClean="0"/>
            </a:br>
            <a:r>
              <a:rPr lang="en-US" b="1" dirty="0" err="1" smtClean="0"/>
              <a:t>T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 &lt; 10°F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1251615"/>
            <a:ext cx="5125265" cy="40128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8"/>
            <a:ext cx="4456199" cy="295532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0-20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2055: </a:t>
            </a:r>
            <a:r>
              <a:rPr lang="en-US" b="1" dirty="0" smtClean="0">
                <a:solidFill>
                  <a:srgbClr val="002060"/>
                </a:solidFill>
              </a:rPr>
              <a:t>0-10 </a:t>
            </a:r>
            <a:r>
              <a:rPr lang="en-US" b="1" dirty="0">
                <a:solidFill>
                  <a:srgbClr val="002060"/>
                </a:solidFill>
              </a:rPr>
              <a:t>days per </a:t>
            </a:r>
            <a:r>
              <a:rPr lang="en-US" b="1" dirty="0" smtClean="0">
                <a:solidFill>
                  <a:srgbClr val="002060"/>
                </a:solidFill>
              </a:rPr>
              <a:t>year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Northern mountains exhibit most change in West Virginia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840259" y="1112108"/>
            <a:ext cx="5486399" cy="44237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Annual Number of Days</a:t>
            </a:r>
            <a:br>
              <a:rPr lang="en-US" b="1" dirty="0" smtClean="0"/>
            </a:br>
            <a:r>
              <a:rPr lang="en-US" b="1" dirty="0" err="1" smtClean="0"/>
              <a:t>T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 &lt; 32°F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3" y="1294205"/>
            <a:ext cx="5054600" cy="39749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439723" cy="2699952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100-150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2055: </a:t>
            </a:r>
            <a:r>
              <a:rPr lang="en-US" b="1" dirty="0" smtClean="0">
                <a:solidFill>
                  <a:srgbClr val="002060"/>
                </a:solidFill>
              </a:rPr>
              <a:t>75-125 </a:t>
            </a:r>
            <a:r>
              <a:rPr lang="en-US" b="1" dirty="0">
                <a:solidFill>
                  <a:srgbClr val="002060"/>
                </a:solidFill>
              </a:rPr>
              <a:t>days per </a:t>
            </a:r>
            <a:r>
              <a:rPr lang="en-US" b="1" dirty="0" smtClean="0">
                <a:solidFill>
                  <a:srgbClr val="002060"/>
                </a:solidFill>
              </a:rPr>
              <a:t>year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Most change in SW West Virginia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551935" y="922637"/>
            <a:ext cx="5914767" cy="46626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Annual total heating degree days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" y="1148417"/>
            <a:ext cx="5313406" cy="41601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5000-7000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2055: </a:t>
            </a:r>
            <a:r>
              <a:rPr lang="en-US" b="1" dirty="0" smtClean="0">
                <a:solidFill>
                  <a:srgbClr val="002060"/>
                </a:solidFill>
              </a:rPr>
              <a:t>4000-6000 </a:t>
            </a:r>
            <a:r>
              <a:rPr lang="en-US" b="1" dirty="0">
                <a:solidFill>
                  <a:srgbClr val="002060"/>
                </a:solidFill>
              </a:rPr>
              <a:t>days per </a:t>
            </a:r>
            <a:r>
              <a:rPr lang="en-US" b="1" dirty="0" smtClean="0">
                <a:solidFill>
                  <a:srgbClr val="002060"/>
                </a:solidFill>
              </a:rPr>
              <a:t>year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West Virginia mountains exhibit large decrease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411892" y="799069"/>
            <a:ext cx="6054811" cy="47120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Length of freeze-free season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4" y="1074594"/>
            <a:ext cx="5321631" cy="41481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579766" cy="2741142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80-160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2055: </a:t>
            </a:r>
            <a:r>
              <a:rPr lang="en-US" b="1" dirty="0" smtClean="0">
                <a:solidFill>
                  <a:srgbClr val="FFC000"/>
                </a:solidFill>
              </a:rPr>
              <a:t>120-160 </a:t>
            </a:r>
            <a:r>
              <a:rPr lang="en-US" b="1" dirty="0">
                <a:solidFill>
                  <a:srgbClr val="FFC000"/>
                </a:solidFill>
              </a:rPr>
              <a:t>days per </a:t>
            </a:r>
            <a:r>
              <a:rPr lang="en-US" b="1" dirty="0" smtClean="0">
                <a:solidFill>
                  <a:srgbClr val="FFC000"/>
                </a:solidFill>
              </a:rPr>
              <a:t>year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Approx. 23-29 day increase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318054" y="362465"/>
            <a:ext cx="4744995" cy="62772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Precipitation difference (%)</a:t>
            </a:r>
            <a:br>
              <a:rPr lang="en-US" b="1" dirty="0" smtClean="0"/>
            </a:br>
            <a:r>
              <a:rPr lang="en-US" b="1" dirty="0" smtClean="0"/>
              <a:t>from 1971-1999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30" y="2830265"/>
            <a:ext cx="4401165" cy="35342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793950" cy="3960342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B1 (low)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2035: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0-3% increase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2055: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0-3% increase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2085: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3-6% increase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A2 (high)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2035: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0-3% increase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2055: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0-6% increase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2085: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0-6% increase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30" y="562998"/>
            <a:ext cx="4401165" cy="22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243914" y="362465"/>
            <a:ext cx="4802659" cy="624428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799"/>
            <a:ext cx="4299680" cy="1373659"/>
          </a:xfrm>
        </p:spPr>
        <p:txBody>
          <a:bodyPr>
            <a:normAutofit/>
          </a:bodyPr>
          <a:lstStyle/>
          <a:p>
            <a:r>
              <a:rPr lang="en-US" b="1" dirty="0" smtClean="0"/>
              <a:t>Precipitation change (%)</a:t>
            </a:r>
            <a:br>
              <a:rPr lang="en-US" b="1" dirty="0" smtClean="0"/>
            </a:br>
            <a:r>
              <a:rPr lang="en-US" b="1" dirty="0" smtClean="0"/>
              <a:t>2041-2070 minus 1971-2000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57" y="3225584"/>
            <a:ext cx="4382112" cy="30865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884566" cy="4248666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Annual: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2-7% increase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Winter: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8-20% increase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Spring: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4-12% increase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Summer: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0-12% decrease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Fall: </a:t>
            </a:r>
            <a:r>
              <a:rPr lang="en-US" b="1" dirty="0" smtClean="0">
                <a:solidFill>
                  <a:schemeClr val="tx1"/>
                </a:solidFill>
              </a:rPr>
              <a:t>4% decrease – 4% increase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4" y="571311"/>
            <a:ext cx="4382112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Mean Annual Temperature (°F)</a:t>
            </a:r>
            <a:br>
              <a:rPr lang="en-US" b="1" dirty="0" smtClean="0"/>
            </a:br>
            <a:r>
              <a:rPr lang="en-US" b="1" dirty="0" smtClean="0"/>
              <a:t>1981-2010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4" y="972065"/>
            <a:ext cx="6517056" cy="5016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373820" cy="3894439"/>
          </a:xfrm>
        </p:spPr>
        <p:txBody>
          <a:bodyPr>
            <a:normAutofit/>
          </a:bodyPr>
          <a:lstStyle/>
          <a:p>
            <a:r>
              <a:rPr lang="en-US" b="1" dirty="0" smtClean="0"/>
              <a:t>56°F-60°F		Charleston-Huntington</a:t>
            </a:r>
          </a:p>
          <a:p>
            <a:endParaRPr lang="en-US" b="1" dirty="0" smtClean="0"/>
          </a:p>
          <a:p>
            <a:r>
              <a:rPr lang="en-US" b="1" dirty="0" smtClean="0"/>
              <a:t>51°F-55°F		Wheeling</a:t>
            </a:r>
          </a:p>
          <a:p>
            <a:r>
              <a:rPr lang="en-US" b="1" dirty="0"/>
              <a:t>	</a:t>
            </a:r>
            <a:r>
              <a:rPr lang="en-US" b="1" dirty="0" smtClean="0"/>
              <a:t>		Morgantown</a:t>
            </a:r>
          </a:p>
          <a:p>
            <a:r>
              <a:rPr lang="en-US" b="1" dirty="0"/>
              <a:t>	</a:t>
            </a:r>
            <a:r>
              <a:rPr lang="en-US" b="1" dirty="0" smtClean="0"/>
              <a:t>		Parkersburg</a:t>
            </a:r>
          </a:p>
          <a:p>
            <a:r>
              <a:rPr lang="en-US" b="1" dirty="0"/>
              <a:t>	</a:t>
            </a:r>
            <a:r>
              <a:rPr lang="en-US" b="1" dirty="0" smtClean="0"/>
              <a:t>		Martinsburg</a:t>
            </a:r>
          </a:p>
          <a:p>
            <a:r>
              <a:rPr lang="en-US" b="1" dirty="0"/>
              <a:t>	</a:t>
            </a:r>
            <a:r>
              <a:rPr lang="en-US" b="1" dirty="0" smtClean="0"/>
              <a:t>		Beckley</a:t>
            </a:r>
          </a:p>
          <a:p>
            <a:endParaRPr lang="en-US" b="1" dirty="0" smtClean="0"/>
          </a:p>
          <a:p>
            <a:r>
              <a:rPr lang="en-US" b="1" dirty="0" smtClean="0"/>
              <a:t>46°F-50°F		Elkins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3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17838" y="906162"/>
            <a:ext cx="5799438" cy="46626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799"/>
            <a:ext cx="4085496" cy="1390135"/>
          </a:xfrm>
        </p:spPr>
        <p:txBody>
          <a:bodyPr>
            <a:normAutofit/>
          </a:bodyPr>
          <a:lstStyle/>
          <a:p>
            <a:r>
              <a:rPr lang="en-US" b="1" dirty="0" smtClean="0"/>
              <a:t>Annual number of days </a:t>
            </a:r>
            <a:br>
              <a:rPr lang="en-US" b="1" dirty="0" smtClean="0"/>
            </a:br>
            <a:r>
              <a:rPr lang="en-US" b="1" dirty="0" smtClean="0"/>
              <a:t>Precipitation &gt; 1 inch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1170011"/>
            <a:ext cx="5219357" cy="40944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826902" cy="3845012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7-11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2055: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18-24% change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543696" y="799070"/>
            <a:ext cx="5881817" cy="48356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Maximum consecutive number of days</a:t>
            </a:r>
            <a:br>
              <a:rPr lang="en-US" b="1" dirty="0" smtClean="0"/>
            </a:br>
            <a:r>
              <a:rPr lang="en-US" b="1" dirty="0" smtClean="0"/>
              <a:t>precipitation &lt; 3mm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1137895"/>
            <a:ext cx="5264021" cy="41169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Climatology: </a:t>
            </a:r>
            <a:r>
              <a:rPr lang="en-US" b="1" dirty="0" smtClean="0">
                <a:solidFill>
                  <a:srgbClr val="FFC000"/>
                </a:solidFill>
              </a:rPr>
              <a:t>21-30 </a:t>
            </a:r>
            <a:r>
              <a:rPr lang="en-US" b="1" dirty="0">
                <a:solidFill>
                  <a:srgbClr val="FFC000"/>
                </a:solidFill>
              </a:rPr>
              <a:t>days per year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2055: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0-2 days more per year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81" y="321275"/>
            <a:ext cx="10058400" cy="113064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6692" y="1451918"/>
            <a:ext cx="8503508" cy="45424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Increased trend in CDD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	More energy demand for Air Conditioning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Decreasing trend in HDD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	Less energy demand for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More variability in precipitation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	Wetter in winter – Drier in summer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	Hotter and drier conditions in summer  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	Can lead to more severe convective storms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		Storm related power outages 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Mean Annual Precipitation (inches)</a:t>
            </a:r>
            <a:br>
              <a:rPr lang="en-US" b="1" dirty="0" smtClean="0"/>
            </a:br>
            <a:r>
              <a:rPr lang="en-US" b="1" dirty="0" smtClean="0"/>
              <a:t>1981-2010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" y="1009784"/>
            <a:ext cx="6466244" cy="4950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892804" cy="4166287"/>
          </a:xfrm>
        </p:spPr>
        <p:txBody>
          <a:bodyPr/>
          <a:lstStyle/>
          <a:p>
            <a:r>
              <a:rPr lang="en-US" sz="2000" b="1" dirty="0" smtClean="0"/>
              <a:t>Range: Approx. 30” – 60”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Low: Near Moorefield (Hardy Co.)</a:t>
            </a:r>
          </a:p>
          <a:p>
            <a:r>
              <a:rPr lang="en-US" sz="2000" b="1" dirty="0" smtClean="0"/>
              <a:t>High: Near Pickens (Randolph Co.)</a:t>
            </a:r>
          </a:p>
          <a:p>
            <a:endParaRPr lang="en-US" sz="2000" b="1" dirty="0"/>
          </a:p>
          <a:p>
            <a:r>
              <a:rPr lang="en-US" sz="2000" b="1" dirty="0" smtClean="0"/>
              <a:t>Most of the state 40”-50”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941" y="362465"/>
            <a:ext cx="6540843" cy="5857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Mean Annual Temperature (°F)</a:t>
            </a:r>
            <a:br>
              <a:rPr lang="en-US" b="1" dirty="0" smtClean="0"/>
            </a:br>
            <a:r>
              <a:rPr lang="en-US" b="1" dirty="0" smtClean="0"/>
              <a:t>West Virginia 1895-2012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5106988" cy="414981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1971-2000 Mean: 51.8°F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“Warm period” 1930-1956</a:t>
            </a:r>
          </a:p>
          <a:p>
            <a:r>
              <a:rPr lang="en-US" b="1" dirty="0"/>
              <a:t>“Cool period” </a:t>
            </a:r>
            <a:r>
              <a:rPr lang="en-US" b="1" dirty="0" smtClean="0"/>
              <a:t>1957-1981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“Warm period” 1987-present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	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1921, 1949 Warmest years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4 of 6 warmest years have occurred since 1990</a:t>
            </a:r>
          </a:p>
          <a:p>
            <a:r>
              <a:rPr lang="en-US" b="1" dirty="0" smtClean="0"/>
              <a:t>			</a:t>
            </a:r>
            <a:r>
              <a:rPr lang="en-US" sz="1400" b="1" dirty="0" smtClean="0">
                <a:solidFill>
                  <a:srgbClr val="FF0000"/>
                </a:solidFill>
              </a:rPr>
              <a:t>2012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		1998	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		1990		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		1991</a:t>
            </a:r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059938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8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941" y="362465"/>
            <a:ext cx="6540843" cy="5857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Total Annual precipitation (inches)</a:t>
            </a:r>
            <a:br>
              <a:rPr lang="en-US" b="1" dirty="0" smtClean="0"/>
            </a:br>
            <a:r>
              <a:rPr lang="en-US" b="1" dirty="0" smtClean="0"/>
              <a:t>west Virginia 1895-2012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975183" cy="44216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1971-2000 Mean: 45.16”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1930 Drought year 25.74”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“Dry period” 1960s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Increased precipitation trend</a:t>
            </a:r>
          </a:p>
          <a:p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5 of the 6 wettest years have occurred since 1989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	2003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	1996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	2004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	1972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	2011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	1989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644873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941" y="362465"/>
            <a:ext cx="6540843" cy="5857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Annual Heating degree days (base 65°f)</a:t>
            </a:r>
            <a:br>
              <a:rPr lang="en-US" b="1" dirty="0" smtClean="0"/>
            </a:br>
            <a:r>
              <a:rPr lang="en-US" b="1" dirty="0" smtClean="0"/>
              <a:t>west Virginia 1895-2012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983420" cy="416628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1971-2000 Mean: 5296 HDD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Decreasing trend in HDD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Less demand for energy for heating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48827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941" y="362465"/>
            <a:ext cx="6540843" cy="5857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Annual cooling degree days (base 65°f)</a:t>
            </a:r>
            <a:br>
              <a:rPr lang="en-US" b="1" dirty="0" smtClean="0"/>
            </a:br>
            <a:r>
              <a:rPr lang="en-US" b="1" dirty="0" smtClean="0"/>
              <a:t>west Virginia 1895-2012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983420" cy="392739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1971-2000 Mean: 771 CDD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Increasing trend in CDD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Increased demand for energy for cooling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30831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7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94" y="179857"/>
            <a:ext cx="8534399" cy="1124870"/>
          </a:xfrm>
        </p:spPr>
        <p:txBody>
          <a:bodyPr/>
          <a:lstStyle/>
          <a:p>
            <a:r>
              <a:rPr lang="en-US" dirty="0" smtClean="0"/>
              <a:t>Future climate scenarios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4800600"/>
            <a:ext cx="8534400" cy="14986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Simulations use high (A2) and low (B1) emission scenarios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Simulations are intended as </a:t>
            </a:r>
            <a:r>
              <a:rPr lang="en-US" b="1" u="sng" dirty="0" smtClean="0">
                <a:solidFill>
                  <a:srgbClr val="FFC000"/>
                </a:solidFill>
              </a:rPr>
              <a:t>scenarios </a:t>
            </a:r>
            <a:r>
              <a:rPr lang="en-US" b="1" i="1" dirty="0" smtClean="0">
                <a:solidFill>
                  <a:srgbClr val="FFC000"/>
                </a:solidFill>
              </a:rPr>
              <a:t>not</a:t>
            </a:r>
            <a:r>
              <a:rPr lang="en-US" b="1" dirty="0" smtClean="0">
                <a:solidFill>
                  <a:srgbClr val="FFC000"/>
                </a:solidFill>
              </a:rPr>
              <a:t> forecasts because there are no assumptions about the probability of either scenario occurring. 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7" y="1495227"/>
            <a:ext cx="5391903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95872" y="621598"/>
            <a:ext cx="4753233" cy="60548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Mean Temperature Difference (°F)</a:t>
            </a:r>
            <a:br>
              <a:rPr lang="en-US" b="1" dirty="0" smtClean="0"/>
            </a:br>
            <a:r>
              <a:rPr lang="en-US" b="1" dirty="0" smtClean="0"/>
              <a:t>1971-1999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74" y="3006481"/>
            <a:ext cx="4315428" cy="34866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958707" cy="446661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B1 (low)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2035: ~2.0°F warming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2055: ~3.0°F warming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2085: ~4.0°F warming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A2 (high)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2035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~3.0°F </a:t>
            </a:r>
            <a:r>
              <a:rPr lang="en-US" b="1" dirty="0">
                <a:solidFill>
                  <a:srgbClr val="FF0000"/>
                </a:solidFill>
              </a:rPr>
              <a:t>warming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2055: ~5.0°F </a:t>
            </a:r>
            <a:r>
              <a:rPr lang="en-US" b="1" dirty="0">
                <a:solidFill>
                  <a:srgbClr val="FF0000"/>
                </a:solidFill>
              </a:rPr>
              <a:t>warming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2085: </a:t>
            </a:r>
            <a:r>
              <a:rPr lang="en-US" b="1" dirty="0" smtClean="0">
                <a:solidFill>
                  <a:srgbClr val="FF0000"/>
                </a:solidFill>
              </a:rPr>
              <a:t>~7.0°F </a:t>
            </a:r>
            <a:r>
              <a:rPr lang="en-US" b="1" dirty="0">
                <a:solidFill>
                  <a:srgbClr val="FF0000"/>
                </a:solidFill>
              </a:rPr>
              <a:t>warming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49" y="786846"/>
            <a:ext cx="4298953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20628</TotalTime>
  <Words>539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Slice</vt:lpstr>
      <vt:lpstr>History and forecast of climate change</vt:lpstr>
      <vt:lpstr>Mean Annual Temperature (°F) 1981-2010</vt:lpstr>
      <vt:lpstr>Mean Annual Precipitation (inches) 1981-2010</vt:lpstr>
      <vt:lpstr>Mean Annual Temperature (°F) West Virginia 1895-2012</vt:lpstr>
      <vt:lpstr>Total Annual precipitation (inches) west Virginia 1895-2012</vt:lpstr>
      <vt:lpstr>Annual Heating degree days (base 65°f) west Virginia 1895-2012</vt:lpstr>
      <vt:lpstr>Annual cooling degree days (base 65°f) west Virginia 1895-2012</vt:lpstr>
      <vt:lpstr>Future climate scenarios </vt:lpstr>
      <vt:lpstr>Mean Temperature Difference (°F) 1971-1999</vt:lpstr>
      <vt:lpstr>Temperature change (°F) 2041-2071 minus 1971-2000</vt:lpstr>
      <vt:lpstr>Annual Number of Days Tmax &gt; 95°F</vt:lpstr>
      <vt:lpstr>Annual Maximum number of consecutive days Tmax &gt; 95°F</vt:lpstr>
      <vt:lpstr>Annual total cooling degree days</vt:lpstr>
      <vt:lpstr>Annual Number of Days Tmin &lt; 10°F</vt:lpstr>
      <vt:lpstr>Annual Number of Days Tmin &lt; 32°F</vt:lpstr>
      <vt:lpstr>Annual total heating degree days</vt:lpstr>
      <vt:lpstr>Length of freeze-free season</vt:lpstr>
      <vt:lpstr>Precipitation difference (%) from 1971-1999</vt:lpstr>
      <vt:lpstr>Precipitation change (%) 2041-2070 minus 1971-2000</vt:lpstr>
      <vt:lpstr>Annual number of days  Precipitation &gt; 1 inch</vt:lpstr>
      <vt:lpstr>Maximum consecutive number of days precipitation &lt; 3mm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forecast of climate change</dc:title>
  <dc:creator>Kevin Law</dc:creator>
  <cp:lastModifiedBy>Kevin Law</cp:lastModifiedBy>
  <cp:revision>54</cp:revision>
  <dcterms:created xsi:type="dcterms:W3CDTF">2013-09-24T15:54:20Z</dcterms:created>
  <dcterms:modified xsi:type="dcterms:W3CDTF">2013-10-13T23:11:36Z</dcterms:modified>
</cp:coreProperties>
</file>